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60" r:id="rId4"/>
    <p:sldId id="313" r:id="rId5"/>
    <p:sldId id="272" r:id="rId6"/>
    <p:sldId id="316" r:id="rId7"/>
    <p:sldId id="264" r:id="rId8"/>
    <p:sldId id="319" r:id="rId9"/>
    <p:sldId id="320" r:id="rId10"/>
    <p:sldId id="321" r:id="rId11"/>
    <p:sldId id="266" r:id="rId12"/>
    <p:sldId id="270" r:id="rId13"/>
    <p:sldId id="314" r:id="rId14"/>
    <p:sldId id="315" r:id="rId15"/>
    <p:sldId id="276" r:id="rId16"/>
    <p:sldId id="261" r:id="rId17"/>
    <p:sldId id="267" r:id="rId18"/>
    <p:sldId id="324" r:id="rId19"/>
    <p:sldId id="287" r:id="rId20"/>
    <p:sldId id="322" r:id="rId21"/>
    <p:sldId id="323" r:id="rId22"/>
    <p:sldId id="291" r:id="rId23"/>
    <p:sldId id="296" r:id="rId24"/>
    <p:sldId id="277" r:id="rId25"/>
    <p:sldId id="269" r:id="rId26"/>
    <p:sldId id="326" r:id="rId27"/>
    <p:sldId id="289" r:id="rId28"/>
    <p:sldId id="325" r:id="rId29"/>
    <p:sldId id="328" r:id="rId30"/>
    <p:sldId id="327" r:id="rId31"/>
    <p:sldId id="281" r:id="rId32"/>
    <p:sldId id="311" r:id="rId33"/>
    <p:sldId id="292" r:id="rId34"/>
    <p:sldId id="300" r:id="rId35"/>
    <p:sldId id="329" r:id="rId36"/>
    <p:sldId id="330" r:id="rId37"/>
    <p:sldId id="301" r:id="rId38"/>
    <p:sldId id="302" r:id="rId39"/>
    <p:sldId id="303" r:id="rId40"/>
    <p:sldId id="306" r:id="rId41"/>
  </p:sldIdLst>
  <p:sldSz cx="9144000" cy="6858000" type="screen4x3"/>
  <p:notesSz cx="6797675" cy="9926638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DCCF9-947B-4B5D-8E38-0B71A7B59C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6839D45-3C76-4F52-937E-F2DB119CB0B0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</a:rPr>
            <a:t>CONDUCTUAL</a:t>
          </a:r>
          <a:endParaRPr lang="es-MX" sz="1800" b="1" dirty="0">
            <a:solidFill>
              <a:schemeClr val="bg1"/>
            </a:solidFill>
          </a:endParaRPr>
        </a:p>
      </dgm:t>
    </dgm:pt>
    <dgm:pt modelId="{43F8245B-6377-4033-9FB9-6D0CEF603E21}" type="parTrans" cxnId="{4F5C6416-8D62-48CE-9FC9-9CD6364118DF}">
      <dgm:prSet/>
      <dgm:spPr/>
      <dgm:t>
        <a:bodyPr/>
        <a:lstStyle/>
        <a:p>
          <a:endParaRPr lang="es-MX"/>
        </a:p>
      </dgm:t>
    </dgm:pt>
    <dgm:pt modelId="{D312085E-49A5-4515-9990-3678547BD3F1}" type="sibTrans" cxnId="{4F5C6416-8D62-48CE-9FC9-9CD6364118DF}">
      <dgm:prSet/>
      <dgm:spPr/>
      <dgm:t>
        <a:bodyPr/>
        <a:lstStyle/>
        <a:p>
          <a:endParaRPr lang="es-MX"/>
        </a:p>
      </dgm:t>
    </dgm:pt>
    <dgm:pt modelId="{61B6B95C-602E-49E0-B48D-1C373F5D609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2000" b="1" dirty="0" smtClean="0">
              <a:solidFill>
                <a:schemeClr val="bg1"/>
              </a:solidFill>
            </a:rPr>
            <a:t>COGNITIVO</a:t>
          </a:r>
          <a:endParaRPr lang="es-MX" sz="2000" b="1" dirty="0">
            <a:solidFill>
              <a:schemeClr val="bg1"/>
            </a:solidFill>
          </a:endParaRPr>
        </a:p>
      </dgm:t>
    </dgm:pt>
    <dgm:pt modelId="{0B3C16F1-19A8-426C-88D9-0F1298EBC4E5}" type="parTrans" cxnId="{72BAECF3-FC1B-4BF9-ADEF-2F07F3F1B72A}">
      <dgm:prSet/>
      <dgm:spPr/>
      <dgm:t>
        <a:bodyPr/>
        <a:lstStyle/>
        <a:p>
          <a:endParaRPr lang="es-MX"/>
        </a:p>
      </dgm:t>
    </dgm:pt>
    <dgm:pt modelId="{6041B8BC-8216-4D16-BB92-8CB2A8C1D90B}" type="sibTrans" cxnId="{72BAECF3-FC1B-4BF9-ADEF-2F07F3F1B72A}">
      <dgm:prSet/>
      <dgm:spPr/>
      <dgm:t>
        <a:bodyPr/>
        <a:lstStyle/>
        <a:p>
          <a:endParaRPr lang="es-MX"/>
        </a:p>
      </dgm:t>
    </dgm:pt>
    <dgm:pt modelId="{9E6E3C53-8AB5-4E81-96C0-798B9042DD8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HOLÍSTICO</a:t>
          </a:r>
          <a:endParaRPr lang="es-MX" b="1" dirty="0">
            <a:solidFill>
              <a:schemeClr val="bg1"/>
            </a:solidFill>
          </a:endParaRPr>
        </a:p>
      </dgm:t>
    </dgm:pt>
    <dgm:pt modelId="{B2601865-62D2-404B-BD35-17A53978C1EA}" type="parTrans" cxnId="{FCC47AF3-4F0A-4292-ACFD-A3653AC76956}">
      <dgm:prSet/>
      <dgm:spPr/>
      <dgm:t>
        <a:bodyPr/>
        <a:lstStyle/>
        <a:p>
          <a:endParaRPr lang="es-MX"/>
        </a:p>
      </dgm:t>
    </dgm:pt>
    <dgm:pt modelId="{BEAE7FA0-8F63-4893-88B5-EF849B7A3935}" type="sibTrans" cxnId="{FCC47AF3-4F0A-4292-ACFD-A3653AC76956}">
      <dgm:prSet/>
      <dgm:spPr/>
      <dgm:t>
        <a:bodyPr/>
        <a:lstStyle/>
        <a:p>
          <a:endParaRPr lang="es-MX"/>
        </a:p>
      </dgm:t>
    </dgm:pt>
    <dgm:pt modelId="{7B6D47D8-84A6-49E4-A59D-9006FCA93724}">
      <dgm:prSet custT="1"/>
      <dgm:spPr/>
      <dgm:t>
        <a:bodyPr/>
        <a:lstStyle/>
        <a:p>
          <a:r>
            <a:rPr lang="es-MX" sz="1900" dirty="0" smtClean="0"/>
            <a:t> </a:t>
          </a:r>
          <a:r>
            <a:rPr lang="es-MX" sz="2400" dirty="0" smtClean="0"/>
            <a:t>Desempeño adecuado conforme a una serie de comportamientos discretos, racionalizados, establecidos, observables y estandarizados.</a:t>
          </a:r>
          <a:endParaRPr lang="es-MX" sz="2400" dirty="0"/>
        </a:p>
      </dgm:t>
    </dgm:pt>
    <dgm:pt modelId="{5F2DE46A-139F-4143-9AA5-73FD35FF1C84}" type="parTrans" cxnId="{2A672BE3-EA44-43E4-9298-0EB6A5161D57}">
      <dgm:prSet/>
      <dgm:spPr/>
      <dgm:t>
        <a:bodyPr/>
        <a:lstStyle/>
        <a:p>
          <a:endParaRPr lang="es-MX"/>
        </a:p>
      </dgm:t>
    </dgm:pt>
    <dgm:pt modelId="{99708E58-BC37-4A4E-92C9-56EA1AC93295}" type="sibTrans" cxnId="{2A672BE3-EA44-43E4-9298-0EB6A5161D57}">
      <dgm:prSet/>
      <dgm:spPr/>
      <dgm:t>
        <a:bodyPr/>
        <a:lstStyle/>
        <a:p>
          <a:endParaRPr lang="es-MX"/>
        </a:p>
      </dgm:t>
    </dgm:pt>
    <dgm:pt modelId="{081575D2-151F-491E-9D44-FC85C2576851}">
      <dgm:prSet custT="1"/>
      <dgm:spPr/>
      <dgm:t>
        <a:bodyPr/>
        <a:lstStyle/>
        <a:p>
          <a:r>
            <a:rPr lang="es-MX" sz="2400" dirty="0" smtClean="0"/>
            <a:t>Énfasis en los procesos y recursos cognitivos del individuo. Supone el desarrollo progresivo de ciertas capacidades de pensamiento superiores.</a:t>
          </a:r>
          <a:endParaRPr lang="es-MX" sz="2400" dirty="0"/>
        </a:p>
      </dgm:t>
    </dgm:pt>
    <dgm:pt modelId="{9AF8DE4A-BADE-4E34-B4FE-2DCB3D27736B}" type="parTrans" cxnId="{AEF63B3F-1CFE-480B-928A-CF7789573CA5}">
      <dgm:prSet/>
      <dgm:spPr/>
      <dgm:t>
        <a:bodyPr/>
        <a:lstStyle/>
        <a:p>
          <a:endParaRPr lang="es-MX"/>
        </a:p>
      </dgm:t>
    </dgm:pt>
    <dgm:pt modelId="{734F8D6E-D7AC-4A67-A21C-331FBD6AB202}" type="sibTrans" cxnId="{AEF63B3F-1CFE-480B-928A-CF7789573CA5}">
      <dgm:prSet/>
      <dgm:spPr/>
      <dgm:t>
        <a:bodyPr/>
        <a:lstStyle/>
        <a:p>
          <a:endParaRPr lang="es-MX"/>
        </a:p>
      </dgm:t>
    </dgm:pt>
    <dgm:pt modelId="{65F9CDF8-EA74-4157-9FCC-CF2A5F37F475}">
      <dgm:prSet custT="1"/>
      <dgm:spPr/>
      <dgm:t>
        <a:bodyPr/>
        <a:lstStyle/>
        <a:p>
          <a:r>
            <a:rPr lang="es-ES" sz="2400" dirty="0" smtClean="0"/>
            <a:t>Combina el enfoque de habilidades complejas y generales con el contexto en que se aplican, reconoce su carácter situado e introduce elementos de juicio y éticos.</a:t>
          </a:r>
          <a:endParaRPr lang="es-MX" sz="2400" dirty="0"/>
        </a:p>
      </dgm:t>
    </dgm:pt>
    <dgm:pt modelId="{46C5FBB1-7777-46C3-A43A-F835706DB620}" type="parTrans" cxnId="{C2B8509D-4859-4C80-A8F9-2D870B7C54F9}">
      <dgm:prSet/>
      <dgm:spPr/>
      <dgm:t>
        <a:bodyPr/>
        <a:lstStyle/>
        <a:p>
          <a:endParaRPr lang="es-MX"/>
        </a:p>
      </dgm:t>
    </dgm:pt>
    <dgm:pt modelId="{8263E449-E5BF-4C42-A426-FE7C5FED8D93}" type="sibTrans" cxnId="{C2B8509D-4859-4C80-A8F9-2D870B7C54F9}">
      <dgm:prSet/>
      <dgm:spPr/>
      <dgm:t>
        <a:bodyPr/>
        <a:lstStyle/>
        <a:p>
          <a:endParaRPr lang="es-MX"/>
        </a:p>
      </dgm:t>
    </dgm:pt>
    <dgm:pt modelId="{61D89D68-6DF8-49EA-BF42-652153BD9C76}" type="pres">
      <dgm:prSet presAssocID="{47CDCCF9-947B-4B5D-8E38-0B71A7B59C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4EB8611-E044-4032-A4B6-C8D69CB3DC23}" type="pres">
      <dgm:prSet presAssocID="{66839D45-3C76-4F52-937E-F2DB119CB0B0}" presName="composite" presStyleCnt="0"/>
      <dgm:spPr/>
    </dgm:pt>
    <dgm:pt modelId="{BE68F151-548D-4898-8198-A3DB8EDDAB0D}" type="pres">
      <dgm:prSet presAssocID="{66839D45-3C76-4F52-937E-F2DB119CB0B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94216F-2D6C-4960-9DE8-624931DF87BA}" type="pres">
      <dgm:prSet presAssocID="{66839D45-3C76-4F52-937E-F2DB119CB0B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39A48B-737F-4052-828A-889DA6A90616}" type="pres">
      <dgm:prSet presAssocID="{D312085E-49A5-4515-9990-3678547BD3F1}" presName="sp" presStyleCnt="0"/>
      <dgm:spPr/>
    </dgm:pt>
    <dgm:pt modelId="{0BD355DC-89B6-4986-BB85-920A3574461D}" type="pres">
      <dgm:prSet presAssocID="{61B6B95C-602E-49E0-B48D-1C373F5D6099}" presName="composite" presStyleCnt="0"/>
      <dgm:spPr/>
    </dgm:pt>
    <dgm:pt modelId="{435A51EF-CE27-44ED-BF5B-30F7D2E7C3C8}" type="pres">
      <dgm:prSet presAssocID="{61B6B95C-602E-49E0-B48D-1C373F5D60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9DCB24-F520-4886-A78C-BFB6DE522F32}" type="pres">
      <dgm:prSet presAssocID="{61B6B95C-602E-49E0-B48D-1C373F5D6099}" presName="descendantText" presStyleLbl="alignAcc1" presStyleIdx="1" presStyleCnt="3" custScaleY="1133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A4DB6A-2D75-4485-90D2-F00F6A957B76}" type="pres">
      <dgm:prSet presAssocID="{6041B8BC-8216-4D16-BB92-8CB2A8C1D90B}" presName="sp" presStyleCnt="0"/>
      <dgm:spPr/>
    </dgm:pt>
    <dgm:pt modelId="{B4651696-E6BC-4B98-A816-873F9A5B9CDD}" type="pres">
      <dgm:prSet presAssocID="{9E6E3C53-8AB5-4E81-96C0-798B9042DD83}" presName="composite" presStyleCnt="0"/>
      <dgm:spPr/>
    </dgm:pt>
    <dgm:pt modelId="{690C36BB-B7B3-41C7-A626-93BA47ECEA28}" type="pres">
      <dgm:prSet presAssocID="{9E6E3C53-8AB5-4E81-96C0-798B9042DD8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46CDAD-AC57-4E3E-AE07-985D6A9334ED}" type="pres">
      <dgm:prSet presAssocID="{9E6E3C53-8AB5-4E81-96C0-798B9042DD83}" presName="descendantText" presStyleLbl="alignAcc1" presStyleIdx="2" presStyleCnt="3" custScale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A672BE3-EA44-43E4-9298-0EB6A5161D57}" srcId="{66839D45-3C76-4F52-937E-F2DB119CB0B0}" destId="{7B6D47D8-84A6-49E4-A59D-9006FCA93724}" srcOrd="0" destOrd="0" parTransId="{5F2DE46A-139F-4143-9AA5-73FD35FF1C84}" sibTransId="{99708E58-BC37-4A4E-92C9-56EA1AC93295}"/>
    <dgm:cxn modelId="{198ABE23-52A5-442B-B36E-663AFA72D087}" type="presOf" srcId="{7B6D47D8-84A6-49E4-A59D-9006FCA93724}" destId="{0A94216F-2D6C-4960-9DE8-624931DF87BA}" srcOrd="0" destOrd="0" presId="urn:microsoft.com/office/officeart/2005/8/layout/chevron2"/>
    <dgm:cxn modelId="{AEF63B3F-1CFE-480B-928A-CF7789573CA5}" srcId="{61B6B95C-602E-49E0-B48D-1C373F5D6099}" destId="{081575D2-151F-491E-9D44-FC85C2576851}" srcOrd="0" destOrd="0" parTransId="{9AF8DE4A-BADE-4E34-B4FE-2DCB3D27736B}" sibTransId="{734F8D6E-D7AC-4A67-A21C-331FBD6AB202}"/>
    <dgm:cxn modelId="{8509D2FF-2765-44E6-9C11-91136360BCAA}" type="presOf" srcId="{61B6B95C-602E-49E0-B48D-1C373F5D6099}" destId="{435A51EF-CE27-44ED-BF5B-30F7D2E7C3C8}" srcOrd="0" destOrd="0" presId="urn:microsoft.com/office/officeart/2005/8/layout/chevron2"/>
    <dgm:cxn modelId="{FCC47AF3-4F0A-4292-ACFD-A3653AC76956}" srcId="{47CDCCF9-947B-4B5D-8E38-0B71A7B59C31}" destId="{9E6E3C53-8AB5-4E81-96C0-798B9042DD83}" srcOrd="2" destOrd="0" parTransId="{B2601865-62D2-404B-BD35-17A53978C1EA}" sibTransId="{BEAE7FA0-8F63-4893-88B5-EF849B7A3935}"/>
    <dgm:cxn modelId="{DFB2B11F-139C-4417-9EFF-B0FDF2BD66DE}" type="presOf" srcId="{081575D2-151F-491E-9D44-FC85C2576851}" destId="{B29DCB24-F520-4886-A78C-BFB6DE522F32}" srcOrd="0" destOrd="0" presId="urn:microsoft.com/office/officeart/2005/8/layout/chevron2"/>
    <dgm:cxn modelId="{ACB235C2-E9AF-48FD-BFF5-BCD7EA5BC4B3}" type="presOf" srcId="{65F9CDF8-EA74-4157-9FCC-CF2A5F37F475}" destId="{3846CDAD-AC57-4E3E-AE07-985D6A9334ED}" srcOrd="0" destOrd="0" presId="urn:microsoft.com/office/officeart/2005/8/layout/chevron2"/>
    <dgm:cxn modelId="{5EAB2906-35EC-4573-B5E5-13426A50F4A4}" type="presOf" srcId="{66839D45-3C76-4F52-937E-F2DB119CB0B0}" destId="{BE68F151-548D-4898-8198-A3DB8EDDAB0D}" srcOrd="0" destOrd="0" presId="urn:microsoft.com/office/officeart/2005/8/layout/chevron2"/>
    <dgm:cxn modelId="{4F5C6416-8D62-48CE-9FC9-9CD6364118DF}" srcId="{47CDCCF9-947B-4B5D-8E38-0B71A7B59C31}" destId="{66839D45-3C76-4F52-937E-F2DB119CB0B0}" srcOrd="0" destOrd="0" parTransId="{43F8245B-6377-4033-9FB9-6D0CEF603E21}" sibTransId="{D312085E-49A5-4515-9990-3678547BD3F1}"/>
    <dgm:cxn modelId="{72BAECF3-FC1B-4BF9-ADEF-2F07F3F1B72A}" srcId="{47CDCCF9-947B-4B5D-8E38-0B71A7B59C31}" destId="{61B6B95C-602E-49E0-B48D-1C373F5D6099}" srcOrd="1" destOrd="0" parTransId="{0B3C16F1-19A8-426C-88D9-0F1298EBC4E5}" sibTransId="{6041B8BC-8216-4D16-BB92-8CB2A8C1D90B}"/>
    <dgm:cxn modelId="{5980884F-FD5E-467E-845C-CDF3FB4F9FAA}" type="presOf" srcId="{47CDCCF9-947B-4B5D-8E38-0B71A7B59C31}" destId="{61D89D68-6DF8-49EA-BF42-652153BD9C76}" srcOrd="0" destOrd="0" presId="urn:microsoft.com/office/officeart/2005/8/layout/chevron2"/>
    <dgm:cxn modelId="{97EB90CE-6C69-4AC7-B146-118A752AE4F8}" type="presOf" srcId="{9E6E3C53-8AB5-4E81-96C0-798B9042DD83}" destId="{690C36BB-B7B3-41C7-A626-93BA47ECEA28}" srcOrd="0" destOrd="0" presId="urn:microsoft.com/office/officeart/2005/8/layout/chevron2"/>
    <dgm:cxn modelId="{C2B8509D-4859-4C80-A8F9-2D870B7C54F9}" srcId="{9E6E3C53-8AB5-4E81-96C0-798B9042DD83}" destId="{65F9CDF8-EA74-4157-9FCC-CF2A5F37F475}" srcOrd="0" destOrd="0" parTransId="{46C5FBB1-7777-46C3-A43A-F835706DB620}" sibTransId="{8263E449-E5BF-4C42-A426-FE7C5FED8D93}"/>
    <dgm:cxn modelId="{076FDFAE-0852-45D2-AB90-D6D521449578}" type="presParOf" srcId="{61D89D68-6DF8-49EA-BF42-652153BD9C76}" destId="{F4EB8611-E044-4032-A4B6-C8D69CB3DC23}" srcOrd="0" destOrd="0" presId="urn:microsoft.com/office/officeart/2005/8/layout/chevron2"/>
    <dgm:cxn modelId="{8B8764DB-6FD3-419B-AC6C-25EFF81C772E}" type="presParOf" srcId="{F4EB8611-E044-4032-A4B6-C8D69CB3DC23}" destId="{BE68F151-548D-4898-8198-A3DB8EDDAB0D}" srcOrd="0" destOrd="0" presId="urn:microsoft.com/office/officeart/2005/8/layout/chevron2"/>
    <dgm:cxn modelId="{382DDDCD-0D2B-48F3-8521-CFB9E02E6E61}" type="presParOf" srcId="{F4EB8611-E044-4032-A4B6-C8D69CB3DC23}" destId="{0A94216F-2D6C-4960-9DE8-624931DF87BA}" srcOrd="1" destOrd="0" presId="urn:microsoft.com/office/officeart/2005/8/layout/chevron2"/>
    <dgm:cxn modelId="{FDE6F6F0-6C78-42EC-A0CB-3778D4A0A535}" type="presParOf" srcId="{61D89D68-6DF8-49EA-BF42-652153BD9C76}" destId="{4139A48B-737F-4052-828A-889DA6A90616}" srcOrd="1" destOrd="0" presId="urn:microsoft.com/office/officeart/2005/8/layout/chevron2"/>
    <dgm:cxn modelId="{448D4397-A45D-43CA-ABC2-A89C4F764A0A}" type="presParOf" srcId="{61D89D68-6DF8-49EA-BF42-652153BD9C76}" destId="{0BD355DC-89B6-4986-BB85-920A3574461D}" srcOrd="2" destOrd="0" presId="urn:microsoft.com/office/officeart/2005/8/layout/chevron2"/>
    <dgm:cxn modelId="{58AF08C9-500C-420A-A76A-21DEE7888FEF}" type="presParOf" srcId="{0BD355DC-89B6-4986-BB85-920A3574461D}" destId="{435A51EF-CE27-44ED-BF5B-30F7D2E7C3C8}" srcOrd="0" destOrd="0" presId="urn:microsoft.com/office/officeart/2005/8/layout/chevron2"/>
    <dgm:cxn modelId="{70DCE94E-6500-4188-8419-9F7941765691}" type="presParOf" srcId="{0BD355DC-89B6-4986-BB85-920A3574461D}" destId="{B29DCB24-F520-4886-A78C-BFB6DE522F32}" srcOrd="1" destOrd="0" presId="urn:microsoft.com/office/officeart/2005/8/layout/chevron2"/>
    <dgm:cxn modelId="{2F7AE9B2-381E-433B-A172-F2CAB43668E8}" type="presParOf" srcId="{61D89D68-6DF8-49EA-BF42-652153BD9C76}" destId="{F0A4DB6A-2D75-4485-90D2-F00F6A957B76}" srcOrd="3" destOrd="0" presId="urn:microsoft.com/office/officeart/2005/8/layout/chevron2"/>
    <dgm:cxn modelId="{C845A413-C882-4933-AB3A-AE5C3F217137}" type="presParOf" srcId="{61D89D68-6DF8-49EA-BF42-652153BD9C76}" destId="{B4651696-E6BC-4B98-A816-873F9A5B9CDD}" srcOrd="4" destOrd="0" presId="urn:microsoft.com/office/officeart/2005/8/layout/chevron2"/>
    <dgm:cxn modelId="{9890A5FE-CE1B-40B2-BE39-F0FAB549A11F}" type="presParOf" srcId="{B4651696-E6BC-4B98-A816-873F9A5B9CDD}" destId="{690C36BB-B7B3-41C7-A626-93BA47ECEA28}" srcOrd="0" destOrd="0" presId="urn:microsoft.com/office/officeart/2005/8/layout/chevron2"/>
    <dgm:cxn modelId="{F6BE3AB9-9B82-4BB6-893E-89715E38CE7F}" type="presParOf" srcId="{B4651696-E6BC-4B98-A816-873F9A5B9CDD}" destId="{3846CDAD-AC57-4E3E-AE07-985D6A9334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4EB0B-3A66-4107-9E27-C4387B3534D8}" type="doc">
      <dgm:prSet loTypeId="urn:microsoft.com/office/officeart/2005/8/layout/cycle2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B9027AB2-4573-46F2-8EC5-E091788CF555}">
      <dgm:prSet phldrT="[Texto]" custT="1"/>
      <dgm:spPr/>
      <dgm:t>
        <a:bodyPr/>
        <a:lstStyle/>
        <a:p>
          <a:r>
            <a:rPr lang="es-ES" sz="1600" b="1" smtClean="0"/>
            <a:t>Sensibilización</a:t>
          </a:r>
          <a:endParaRPr lang="es-CR" sz="1600" dirty="0"/>
        </a:p>
      </dgm:t>
    </dgm:pt>
    <dgm:pt modelId="{7C0A0EC2-4D7A-41D1-A93C-AB3F85EE9F07}" type="parTrans" cxnId="{D368710F-1D5E-44DF-B3F5-BB4F02582084}">
      <dgm:prSet/>
      <dgm:spPr/>
      <dgm:t>
        <a:bodyPr/>
        <a:lstStyle/>
        <a:p>
          <a:endParaRPr lang="es-CR" sz="4400"/>
        </a:p>
      </dgm:t>
    </dgm:pt>
    <dgm:pt modelId="{C97FE5F3-DA3B-4D2D-9169-5E5DE313CFED}" type="sibTrans" cxnId="{D368710F-1D5E-44DF-B3F5-BB4F02582084}">
      <dgm:prSet custT="1"/>
      <dgm:spPr/>
      <dgm:t>
        <a:bodyPr/>
        <a:lstStyle/>
        <a:p>
          <a:endParaRPr lang="es-CR" sz="1400"/>
        </a:p>
      </dgm:t>
    </dgm:pt>
    <dgm:pt modelId="{F6AB6E8B-E3C9-4649-83E0-26FC4DBF7DCC}">
      <dgm:prSet custT="1"/>
      <dgm:spPr/>
      <dgm:t>
        <a:bodyPr/>
        <a:lstStyle/>
        <a:p>
          <a:r>
            <a:rPr lang="es-ES" sz="1600" b="1" smtClean="0"/>
            <a:t>Planificación</a:t>
          </a:r>
          <a:endParaRPr lang="es-ES" sz="1600" b="1" dirty="0" smtClean="0"/>
        </a:p>
      </dgm:t>
    </dgm:pt>
    <dgm:pt modelId="{1247E786-C806-4933-BB10-D829E69CD7A7}" type="parTrans" cxnId="{69DE2324-8D38-4534-8104-4B8AB583B3B7}">
      <dgm:prSet/>
      <dgm:spPr/>
      <dgm:t>
        <a:bodyPr/>
        <a:lstStyle/>
        <a:p>
          <a:endParaRPr lang="es-CR" sz="4400"/>
        </a:p>
      </dgm:t>
    </dgm:pt>
    <dgm:pt modelId="{B61137D5-A1A9-4C84-B64F-1A215BB6370A}" type="sibTrans" cxnId="{69DE2324-8D38-4534-8104-4B8AB583B3B7}">
      <dgm:prSet custT="1"/>
      <dgm:spPr/>
      <dgm:t>
        <a:bodyPr/>
        <a:lstStyle/>
        <a:p>
          <a:endParaRPr lang="es-CR" sz="1400"/>
        </a:p>
      </dgm:t>
    </dgm:pt>
    <dgm:pt modelId="{E39A460D-F0B8-49FB-981E-63120F619853}">
      <dgm:prSet custT="1"/>
      <dgm:spPr/>
      <dgm:t>
        <a:bodyPr/>
        <a:lstStyle/>
        <a:p>
          <a:r>
            <a:rPr lang="es-ES" sz="1600" b="1" smtClean="0"/>
            <a:t>Adaptación</a:t>
          </a:r>
          <a:endParaRPr lang="es-ES" sz="1600" b="1" dirty="0" smtClean="0"/>
        </a:p>
      </dgm:t>
    </dgm:pt>
    <dgm:pt modelId="{3D799F0C-D713-4DFC-93B3-3FC6C87F7FEF}" type="parTrans" cxnId="{0DEA181A-4AB0-4BED-9E0E-31068542215A}">
      <dgm:prSet/>
      <dgm:spPr/>
      <dgm:t>
        <a:bodyPr/>
        <a:lstStyle/>
        <a:p>
          <a:endParaRPr lang="es-CR" sz="4400"/>
        </a:p>
      </dgm:t>
    </dgm:pt>
    <dgm:pt modelId="{B3BC0084-8D24-4341-A9B0-8714EA4C8382}" type="sibTrans" cxnId="{0DEA181A-4AB0-4BED-9E0E-31068542215A}">
      <dgm:prSet custT="1"/>
      <dgm:spPr/>
      <dgm:t>
        <a:bodyPr/>
        <a:lstStyle/>
        <a:p>
          <a:endParaRPr lang="es-CR" sz="1400"/>
        </a:p>
      </dgm:t>
    </dgm:pt>
    <dgm:pt modelId="{7020BFC1-74D5-427A-87F3-5909A2F4E2E9}">
      <dgm:prSet custT="1"/>
      <dgm:spPr/>
      <dgm:t>
        <a:bodyPr/>
        <a:lstStyle/>
        <a:p>
          <a:r>
            <a:rPr lang="es-ES" sz="1600" b="1" smtClean="0"/>
            <a:t>Incorporación</a:t>
          </a:r>
          <a:endParaRPr lang="es-ES" sz="1600" b="1" dirty="0" smtClean="0"/>
        </a:p>
      </dgm:t>
    </dgm:pt>
    <dgm:pt modelId="{8F658A74-C621-4D29-BD38-97101B26E124}" type="parTrans" cxnId="{C25D2F52-D27D-49A0-BCF8-5D53C4386B43}">
      <dgm:prSet/>
      <dgm:spPr/>
      <dgm:t>
        <a:bodyPr/>
        <a:lstStyle/>
        <a:p>
          <a:endParaRPr lang="es-CR" sz="4400"/>
        </a:p>
      </dgm:t>
    </dgm:pt>
    <dgm:pt modelId="{7A9DDA48-886E-4A41-B2E5-7518BF3AA91C}" type="sibTrans" cxnId="{C25D2F52-D27D-49A0-BCF8-5D53C4386B43}">
      <dgm:prSet custT="1"/>
      <dgm:spPr/>
      <dgm:t>
        <a:bodyPr/>
        <a:lstStyle/>
        <a:p>
          <a:endParaRPr lang="es-CR" sz="1400"/>
        </a:p>
      </dgm:t>
    </dgm:pt>
    <dgm:pt modelId="{1E8F0299-2096-420D-9F89-CD641F32A483}">
      <dgm:prSet custT="1"/>
      <dgm:spPr/>
      <dgm:t>
        <a:bodyPr/>
        <a:lstStyle/>
        <a:p>
          <a:r>
            <a:rPr lang="es-ES" sz="1600" b="1" dirty="0" smtClean="0"/>
            <a:t>Institucionalización</a:t>
          </a:r>
          <a:endParaRPr lang="es-ES" sz="1600" b="1" dirty="0"/>
        </a:p>
      </dgm:t>
    </dgm:pt>
    <dgm:pt modelId="{1FA62BC4-17C2-4837-A11E-16A269381AF3}" type="parTrans" cxnId="{059FC417-722B-432F-98E2-95F95DE7456D}">
      <dgm:prSet/>
      <dgm:spPr/>
      <dgm:t>
        <a:bodyPr/>
        <a:lstStyle/>
        <a:p>
          <a:endParaRPr lang="es-CR" sz="4400"/>
        </a:p>
      </dgm:t>
    </dgm:pt>
    <dgm:pt modelId="{5BDA6466-ED7B-4BA6-9A10-06088C74B547}" type="sibTrans" cxnId="{059FC417-722B-432F-98E2-95F95DE7456D}">
      <dgm:prSet custT="1"/>
      <dgm:spPr/>
      <dgm:t>
        <a:bodyPr/>
        <a:lstStyle/>
        <a:p>
          <a:endParaRPr lang="es-CR" sz="1400"/>
        </a:p>
      </dgm:t>
    </dgm:pt>
    <dgm:pt modelId="{34D9A42B-2563-4232-A425-0CF630B15E9D}" type="pres">
      <dgm:prSet presAssocID="{4344EB0B-3A66-4107-9E27-C4387B3534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FCB9C29-6F71-460B-B8E6-811EBD7D1FFB}" type="pres">
      <dgm:prSet presAssocID="{B9027AB2-4573-46F2-8EC5-E091788CF555}" presName="node" presStyleLbl="node1" presStyleIdx="0" presStyleCnt="5" custScaleX="15034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29A0A39-9AF1-4437-98BD-3110FF056EAA}" type="pres">
      <dgm:prSet presAssocID="{C97FE5F3-DA3B-4D2D-9169-5E5DE313CFED}" presName="sibTrans" presStyleLbl="sibTrans2D1" presStyleIdx="0" presStyleCnt="5"/>
      <dgm:spPr/>
      <dgm:t>
        <a:bodyPr/>
        <a:lstStyle/>
        <a:p>
          <a:endParaRPr lang="es-CR"/>
        </a:p>
      </dgm:t>
    </dgm:pt>
    <dgm:pt modelId="{0164D22E-B0D5-4556-91CC-752601A46F18}" type="pres">
      <dgm:prSet presAssocID="{C97FE5F3-DA3B-4D2D-9169-5E5DE313CFED}" presName="connectorText" presStyleLbl="sibTrans2D1" presStyleIdx="0" presStyleCnt="5"/>
      <dgm:spPr/>
      <dgm:t>
        <a:bodyPr/>
        <a:lstStyle/>
        <a:p>
          <a:endParaRPr lang="es-CR"/>
        </a:p>
      </dgm:t>
    </dgm:pt>
    <dgm:pt modelId="{76DF146D-A684-45D4-B549-4EB5400C1F1B}" type="pres">
      <dgm:prSet presAssocID="{F6AB6E8B-E3C9-4649-83E0-26FC4DBF7DCC}" presName="node" presStyleLbl="node1" presStyleIdx="1" presStyleCnt="5" custScaleX="151568" custRadScaleRad="117963" custRadScaleInc="629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8FDEAE4-4061-466C-9472-36D1F0C68A29}" type="pres">
      <dgm:prSet presAssocID="{B61137D5-A1A9-4C84-B64F-1A215BB6370A}" presName="sibTrans" presStyleLbl="sibTrans2D1" presStyleIdx="1" presStyleCnt="5"/>
      <dgm:spPr/>
      <dgm:t>
        <a:bodyPr/>
        <a:lstStyle/>
        <a:p>
          <a:endParaRPr lang="es-CR"/>
        </a:p>
      </dgm:t>
    </dgm:pt>
    <dgm:pt modelId="{15133F4E-0D9B-40AF-82DB-FFEE8DB8CB32}" type="pres">
      <dgm:prSet presAssocID="{B61137D5-A1A9-4C84-B64F-1A215BB6370A}" presName="connectorText" presStyleLbl="sibTrans2D1" presStyleIdx="1" presStyleCnt="5"/>
      <dgm:spPr/>
      <dgm:t>
        <a:bodyPr/>
        <a:lstStyle/>
        <a:p>
          <a:endParaRPr lang="es-CR"/>
        </a:p>
      </dgm:t>
    </dgm:pt>
    <dgm:pt modelId="{284857C2-6E78-4F0E-9BF6-2E402BC67103}" type="pres">
      <dgm:prSet presAssocID="{E39A460D-F0B8-49FB-981E-63120F619853}" presName="node" presStyleLbl="node1" presStyleIdx="2" presStyleCnt="5" custScaleX="152772" custRadScaleRad="116149" custRadScaleInc="-2446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062FF9D-1E0C-48CA-BD6A-ADAEBAADB57F}" type="pres">
      <dgm:prSet presAssocID="{B3BC0084-8D24-4341-A9B0-8714EA4C8382}" presName="sibTrans" presStyleLbl="sibTrans2D1" presStyleIdx="2" presStyleCnt="5"/>
      <dgm:spPr/>
      <dgm:t>
        <a:bodyPr/>
        <a:lstStyle/>
        <a:p>
          <a:endParaRPr lang="es-CR"/>
        </a:p>
      </dgm:t>
    </dgm:pt>
    <dgm:pt modelId="{645C33EF-8EE8-4055-8DBC-0AF8A465B6B7}" type="pres">
      <dgm:prSet presAssocID="{B3BC0084-8D24-4341-A9B0-8714EA4C8382}" presName="connectorText" presStyleLbl="sibTrans2D1" presStyleIdx="2" presStyleCnt="5"/>
      <dgm:spPr/>
      <dgm:t>
        <a:bodyPr/>
        <a:lstStyle/>
        <a:p>
          <a:endParaRPr lang="es-CR"/>
        </a:p>
      </dgm:t>
    </dgm:pt>
    <dgm:pt modelId="{BE397CA3-7B5A-485B-B83A-0DB3F49E5634}" type="pres">
      <dgm:prSet presAssocID="{7020BFC1-74D5-427A-87F3-5909A2F4E2E9}" presName="node" presStyleLbl="node1" presStyleIdx="3" presStyleCnt="5" custScaleX="145630" custRadScaleRad="108729" custRadScaleInc="1628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39451A6-93DD-4B18-B3C1-ABAF875880C1}" type="pres">
      <dgm:prSet presAssocID="{7A9DDA48-886E-4A41-B2E5-7518BF3AA91C}" presName="sibTrans" presStyleLbl="sibTrans2D1" presStyleIdx="3" presStyleCnt="5"/>
      <dgm:spPr/>
      <dgm:t>
        <a:bodyPr/>
        <a:lstStyle/>
        <a:p>
          <a:endParaRPr lang="es-CR"/>
        </a:p>
      </dgm:t>
    </dgm:pt>
    <dgm:pt modelId="{C01E7162-23AE-42AB-8F70-B7F442E4BB7E}" type="pres">
      <dgm:prSet presAssocID="{7A9DDA48-886E-4A41-B2E5-7518BF3AA91C}" presName="connectorText" presStyleLbl="sibTrans2D1" presStyleIdx="3" presStyleCnt="5"/>
      <dgm:spPr/>
      <dgm:t>
        <a:bodyPr/>
        <a:lstStyle/>
        <a:p>
          <a:endParaRPr lang="es-CR"/>
        </a:p>
      </dgm:t>
    </dgm:pt>
    <dgm:pt modelId="{0562D6E4-D3F0-472D-A31B-0D4BF74376DF}" type="pres">
      <dgm:prSet presAssocID="{1E8F0299-2096-420D-9F89-CD641F32A483}" presName="node" presStyleLbl="node1" presStyleIdx="4" presStyleCnt="5" custScaleX="156166" custRadScaleRad="118773" custRadScaleInc="-659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DC1EDB5-E557-4D06-9227-3A205E036FB2}" type="pres">
      <dgm:prSet presAssocID="{5BDA6466-ED7B-4BA6-9A10-06088C74B547}" presName="sibTrans" presStyleLbl="sibTrans2D1" presStyleIdx="4" presStyleCnt="5"/>
      <dgm:spPr/>
      <dgm:t>
        <a:bodyPr/>
        <a:lstStyle/>
        <a:p>
          <a:endParaRPr lang="es-CR"/>
        </a:p>
      </dgm:t>
    </dgm:pt>
    <dgm:pt modelId="{7097EEE5-8554-425E-AED8-A2314CFAC99C}" type="pres">
      <dgm:prSet presAssocID="{5BDA6466-ED7B-4BA6-9A10-06088C74B547}" presName="connectorText" presStyleLbl="sibTrans2D1" presStyleIdx="4" presStyleCnt="5"/>
      <dgm:spPr/>
      <dgm:t>
        <a:bodyPr/>
        <a:lstStyle/>
        <a:p>
          <a:endParaRPr lang="es-CR"/>
        </a:p>
      </dgm:t>
    </dgm:pt>
  </dgm:ptLst>
  <dgm:cxnLst>
    <dgm:cxn modelId="{397A6811-98F9-4FA8-8292-4E409E57B5D8}" type="presOf" srcId="{5BDA6466-ED7B-4BA6-9A10-06088C74B547}" destId="{7097EEE5-8554-425E-AED8-A2314CFAC99C}" srcOrd="1" destOrd="0" presId="urn:microsoft.com/office/officeart/2005/8/layout/cycle2"/>
    <dgm:cxn modelId="{E5024B20-696F-406E-9B30-AC8981E6E645}" type="presOf" srcId="{B9027AB2-4573-46F2-8EC5-E091788CF555}" destId="{EFCB9C29-6F71-460B-B8E6-811EBD7D1FFB}" srcOrd="0" destOrd="0" presId="urn:microsoft.com/office/officeart/2005/8/layout/cycle2"/>
    <dgm:cxn modelId="{8FE39D93-17B9-4506-B156-0627A884A894}" type="presOf" srcId="{4344EB0B-3A66-4107-9E27-C4387B3534D8}" destId="{34D9A42B-2563-4232-A425-0CF630B15E9D}" srcOrd="0" destOrd="0" presId="urn:microsoft.com/office/officeart/2005/8/layout/cycle2"/>
    <dgm:cxn modelId="{F4EB7DB5-BE87-49A5-8944-FAA5B315571B}" type="presOf" srcId="{C97FE5F3-DA3B-4D2D-9169-5E5DE313CFED}" destId="{0164D22E-B0D5-4556-91CC-752601A46F18}" srcOrd="1" destOrd="0" presId="urn:microsoft.com/office/officeart/2005/8/layout/cycle2"/>
    <dgm:cxn modelId="{0DEA181A-4AB0-4BED-9E0E-31068542215A}" srcId="{4344EB0B-3A66-4107-9E27-C4387B3534D8}" destId="{E39A460D-F0B8-49FB-981E-63120F619853}" srcOrd="2" destOrd="0" parTransId="{3D799F0C-D713-4DFC-93B3-3FC6C87F7FEF}" sibTransId="{B3BC0084-8D24-4341-A9B0-8714EA4C8382}"/>
    <dgm:cxn modelId="{AD3C0535-78D4-4CD0-9882-61257F3D48BC}" type="presOf" srcId="{B61137D5-A1A9-4C84-B64F-1A215BB6370A}" destId="{88FDEAE4-4061-466C-9472-36D1F0C68A29}" srcOrd="0" destOrd="0" presId="urn:microsoft.com/office/officeart/2005/8/layout/cycle2"/>
    <dgm:cxn modelId="{C25D2F52-D27D-49A0-BCF8-5D53C4386B43}" srcId="{4344EB0B-3A66-4107-9E27-C4387B3534D8}" destId="{7020BFC1-74D5-427A-87F3-5909A2F4E2E9}" srcOrd="3" destOrd="0" parTransId="{8F658A74-C621-4D29-BD38-97101B26E124}" sibTransId="{7A9DDA48-886E-4A41-B2E5-7518BF3AA91C}"/>
    <dgm:cxn modelId="{3C4305D8-01E5-4AD9-8984-688706DA711E}" type="presOf" srcId="{B61137D5-A1A9-4C84-B64F-1A215BB6370A}" destId="{15133F4E-0D9B-40AF-82DB-FFEE8DB8CB32}" srcOrd="1" destOrd="0" presId="urn:microsoft.com/office/officeart/2005/8/layout/cycle2"/>
    <dgm:cxn modelId="{2B514277-48AF-45B6-AC35-BEA0582D84A8}" type="presOf" srcId="{C97FE5F3-DA3B-4D2D-9169-5E5DE313CFED}" destId="{F29A0A39-9AF1-4437-98BD-3110FF056EAA}" srcOrd="0" destOrd="0" presId="urn:microsoft.com/office/officeart/2005/8/layout/cycle2"/>
    <dgm:cxn modelId="{059FC417-722B-432F-98E2-95F95DE7456D}" srcId="{4344EB0B-3A66-4107-9E27-C4387B3534D8}" destId="{1E8F0299-2096-420D-9F89-CD641F32A483}" srcOrd="4" destOrd="0" parTransId="{1FA62BC4-17C2-4837-A11E-16A269381AF3}" sibTransId="{5BDA6466-ED7B-4BA6-9A10-06088C74B547}"/>
    <dgm:cxn modelId="{7E4F1C1C-F5ED-4910-9F70-FF44FF5EE539}" type="presOf" srcId="{5BDA6466-ED7B-4BA6-9A10-06088C74B547}" destId="{CDC1EDB5-E557-4D06-9227-3A205E036FB2}" srcOrd="0" destOrd="0" presId="urn:microsoft.com/office/officeart/2005/8/layout/cycle2"/>
    <dgm:cxn modelId="{9114B9FE-1453-4F7B-8145-192002703172}" type="presOf" srcId="{1E8F0299-2096-420D-9F89-CD641F32A483}" destId="{0562D6E4-D3F0-472D-A31B-0D4BF74376DF}" srcOrd="0" destOrd="0" presId="urn:microsoft.com/office/officeart/2005/8/layout/cycle2"/>
    <dgm:cxn modelId="{BB50AFD9-2614-4EB3-A942-6246C9ABC20C}" type="presOf" srcId="{B3BC0084-8D24-4341-A9B0-8714EA4C8382}" destId="{645C33EF-8EE8-4055-8DBC-0AF8A465B6B7}" srcOrd="1" destOrd="0" presId="urn:microsoft.com/office/officeart/2005/8/layout/cycle2"/>
    <dgm:cxn modelId="{F98AF574-A8FE-4737-931D-1F25353A40FF}" type="presOf" srcId="{F6AB6E8B-E3C9-4649-83E0-26FC4DBF7DCC}" destId="{76DF146D-A684-45D4-B549-4EB5400C1F1B}" srcOrd="0" destOrd="0" presId="urn:microsoft.com/office/officeart/2005/8/layout/cycle2"/>
    <dgm:cxn modelId="{8A9A8533-02B9-427C-A601-C26A2FB42A8B}" type="presOf" srcId="{E39A460D-F0B8-49FB-981E-63120F619853}" destId="{284857C2-6E78-4F0E-9BF6-2E402BC67103}" srcOrd="0" destOrd="0" presId="urn:microsoft.com/office/officeart/2005/8/layout/cycle2"/>
    <dgm:cxn modelId="{D8AAC2C8-360F-4F13-BF5F-78B882F39B14}" type="presOf" srcId="{7020BFC1-74D5-427A-87F3-5909A2F4E2E9}" destId="{BE397CA3-7B5A-485B-B83A-0DB3F49E5634}" srcOrd="0" destOrd="0" presId="urn:microsoft.com/office/officeart/2005/8/layout/cycle2"/>
    <dgm:cxn modelId="{B10C4DD2-639C-42E9-9E13-2ADA5BCECA03}" type="presOf" srcId="{7A9DDA48-886E-4A41-B2E5-7518BF3AA91C}" destId="{639451A6-93DD-4B18-B3C1-ABAF875880C1}" srcOrd="0" destOrd="0" presId="urn:microsoft.com/office/officeart/2005/8/layout/cycle2"/>
    <dgm:cxn modelId="{9B5A5AB5-7CF0-45EA-88FC-5B9B13597B07}" type="presOf" srcId="{7A9DDA48-886E-4A41-B2E5-7518BF3AA91C}" destId="{C01E7162-23AE-42AB-8F70-B7F442E4BB7E}" srcOrd="1" destOrd="0" presId="urn:microsoft.com/office/officeart/2005/8/layout/cycle2"/>
    <dgm:cxn modelId="{69DE2324-8D38-4534-8104-4B8AB583B3B7}" srcId="{4344EB0B-3A66-4107-9E27-C4387B3534D8}" destId="{F6AB6E8B-E3C9-4649-83E0-26FC4DBF7DCC}" srcOrd="1" destOrd="0" parTransId="{1247E786-C806-4933-BB10-D829E69CD7A7}" sibTransId="{B61137D5-A1A9-4C84-B64F-1A215BB6370A}"/>
    <dgm:cxn modelId="{D368710F-1D5E-44DF-B3F5-BB4F02582084}" srcId="{4344EB0B-3A66-4107-9E27-C4387B3534D8}" destId="{B9027AB2-4573-46F2-8EC5-E091788CF555}" srcOrd="0" destOrd="0" parTransId="{7C0A0EC2-4D7A-41D1-A93C-AB3F85EE9F07}" sibTransId="{C97FE5F3-DA3B-4D2D-9169-5E5DE313CFED}"/>
    <dgm:cxn modelId="{27DE7216-7F93-44E8-9E97-9B985F84BEEB}" type="presOf" srcId="{B3BC0084-8D24-4341-A9B0-8714EA4C8382}" destId="{A062FF9D-1E0C-48CA-BD6A-ADAEBAADB57F}" srcOrd="0" destOrd="0" presId="urn:microsoft.com/office/officeart/2005/8/layout/cycle2"/>
    <dgm:cxn modelId="{78EE4E47-17EC-4D3D-832B-67063BAFEBF8}" type="presParOf" srcId="{34D9A42B-2563-4232-A425-0CF630B15E9D}" destId="{EFCB9C29-6F71-460B-B8E6-811EBD7D1FFB}" srcOrd="0" destOrd="0" presId="urn:microsoft.com/office/officeart/2005/8/layout/cycle2"/>
    <dgm:cxn modelId="{86394584-DF2D-4E2B-A94A-0721289E2025}" type="presParOf" srcId="{34D9A42B-2563-4232-A425-0CF630B15E9D}" destId="{F29A0A39-9AF1-4437-98BD-3110FF056EAA}" srcOrd="1" destOrd="0" presId="urn:microsoft.com/office/officeart/2005/8/layout/cycle2"/>
    <dgm:cxn modelId="{BDA5E962-D9DD-46E5-81D3-9F017EE670E1}" type="presParOf" srcId="{F29A0A39-9AF1-4437-98BD-3110FF056EAA}" destId="{0164D22E-B0D5-4556-91CC-752601A46F18}" srcOrd="0" destOrd="0" presId="urn:microsoft.com/office/officeart/2005/8/layout/cycle2"/>
    <dgm:cxn modelId="{1D79A6F2-253C-4167-836D-A20180F7A68B}" type="presParOf" srcId="{34D9A42B-2563-4232-A425-0CF630B15E9D}" destId="{76DF146D-A684-45D4-B549-4EB5400C1F1B}" srcOrd="2" destOrd="0" presId="urn:microsoft.com/office/officeart/2005/8/layout/cycle2"/>
    <dgm:cxn modelId="{E909E2DF-2C8A-4FF0-8C3A-4698AF111A1D}" type="presParOf" srcId="{34D9A42B-2563-4232-A425-0CF630B15E9D}" destId="{88FDEAE4-4061-466C-9472-36D1F0C68A29}" srcOrd="3" destOrd="0" presId="urn:microsoft.com/office/officeart/2005/8/layout/cycle2"/>
    <dgm:cxn modelId="{18091E81-D783-41E6-BEBD-9907F1BF52A6}" type="presParOf" srcId="{88FDEAE4-4061-466C-9472-36D1F0C68A29}" destId="{15133F4E-0D9B-40AF-82DB-FFEE8DB8CB32}" srcOrd="0" destOrd="0" presId="urn:microsoft.com/office/officeart/2005/8/layout/cycle2"/>
    <dgm:cxn modelId="{8C1B09DB-5583-4D48-9921-A1224A273EAB}" type="presParOf" srcId="{34D9A42B-2563-4232-A425-0CF630B15E9D}" destId="{284857C2-6E78-4F0E-9BF6-2E402BC67103}" srcOrd="4" destOrd="0" presId="urn:microsoft.com/office/officeart/2005/8/layout/cycle2"/>
    <dgm:cxn modelId="{9BFC28E6-BA56-4B46-9B72-CDA45A3FF9EC}" type="presParOf" srcId="{34D9A42B-2563-4232-A425-0CF630B15E9D}" destId="{A062FF9D-1E0C-48CA-BD6A-ADAEBAADB57F}" srcOrd="5" destOrd="0" presId="urn:microsoft.com/office/officeart/2005/8/layout/cycle2"/>
    <dgm:cxn modelId="{4711C08A-0E6D-4BA5-A7B5-A270B2B956F4}" type="presParOf" srcId="{A062FF9D-1E0C-48CA-BD6A-ADAEBAADB57F}" destId="{645C33EF-8EE8-4055-8DBC-0AF8A465B6B7}" srcOrd="0" destOrd="0" presId="urn:microsoft.com/office/officeart/2005/8/layout/cycle2"/>
    <dgm:cxn modelId="{0F53BF26-74D8-4F01-B138-06CE60B34C0C}" type="presParOf" srcId="{34D9A42B-2563-4232-A425-0CF630B15E9D}" destId="{BE397CA3-7B5A-485B-B83A-0DB3F49E5634}" srcOrd="6" destOrd="0" presId="urn:microsoft.com/office/officeart/2005/8/layout/cycle2"/>
    <dgm:cxn modelId="{80705DF6-7353-483D-9F46-0536D1D224BF}" type="presParOf" srcId="{34D9A42B-2563-4232-A425-0CF630B15E9D}" destId="{639451A6-93DD-4B18-B3C1-ABAF875880C1}" srcOrd="7" destOrd="0" presId="urn:microsoft.com/office/officeart/2005/8/layout/cycle2"/>
    <dgm:cxn modelId="{8201C699-BE8F-4F22-9626-2B0098ADEAE3}" type="presParOf" srcId="{639451A6-93DD-4B18-B3C1-ABAF875880C1}" destId="{C01E7162-23AE-42AB-8F70-B7F442E4BB7E}" srcOrd="0" destOrd="0" presId="urn:microsoft.com/office/officeart/2005/8/layout/cycle2"/>
    <dgm:cxn modelId="{B86FD439-6D75-4495-B54C-C1AF1FDC44F4}" type="presParOf" srcId="{34D9A42B-2563-4232-A425-0CF630B15E9D}" destId="{0562D6E4-D3F0-472D-A31B-0D4BF74376DF}" srcOrd="8" destOrd="0" presId="urn:microsoft.com/office/officeart/2005/8/layout/cycle2"/>
    <dgm:cxn modelId="{490C7735-EFA1-40BA-87BE-B0DCCD2B32E7}" type="presParOf" srcId="{34D9A42B-2563-4232-A425-0CF630B15E9D}" destId="{CDC1EDB5-E557-4D06-9227-3A205E036FB2}" srcOrd="9" destOrd="0" presId="urn:microsoft.com/office/officeart/2005/8/layout/cycle2"/>
    <dgm:cxn modelId="{2A9155CC-9D1F-488D-8724-F78EAB9F8990}" type="presParOf" srcId="{CDC1EDB5-E557-4D06-9227-3A205E036FB2}" destId="{7097EEE5-8554-425E-AED8-A2314CFAC99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32CBA-BF3C-45C3-A7C9-5450DA2AA636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6EABF-4F23-4628-8831-45E61B7311D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881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65CA8-D110-4556-932C-AEF0E43E158B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4EE2-9F95-4011-AFC3-36C07D40BBB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483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AF341-A75D-4D26-8809-B4262E61816A}" type="slidenum">
              <a:rPr lang="es-ES"/>
              <a:pPr/>
              <a:t>23</a:t>
            </a:fld>
            <a:endParaRPr lang="es-E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722" y="4717139"/>
            <a:ext cx="4986232" cy="44630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23" tIns="45511" rIns="91023" bIns="45511"/>
          <a:lstStyle/>
          <a:p>
            <a:endParaRPr lang="es-C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1C5E6-BA66-4885-BF92-EBA2BA85EE26}" type="slidenum">
              <a:rPr lang="es-ES"/>
              <a:pPr/>
              <a:t>32</a:t>
            </a:fld>
            <a:endParaRPr lang="es-ES"/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7713"/>
            <a:ext cx="4957762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053" y="4716695"/>
            <a:ext cx="4985571" cy="44623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511" tIns="42255" rIns="84511" bIns="42255"/>
          <a:lstStyle/>
          <a:p>
            <a:endParaRPr 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7186E-0118-4B7A-AE86-F85E476C5021}" type="slidenum">
              <a:rPr lang="es-ES"/>
              <a:pPr/>
              <a:t>34</a:t>
            </a:fld>
            <a:endParaRPr lang="es-E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053" y="4716695"/>
            <a:ext cx="4985571" cy="44639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EC295-1D17-4AA4-BA49-71ACA098C189}" type="slidenum">
              <a:rPr lang="es-ES"/>
              <a:pPr/>
              <a:t>37</a:t>
            </a:fld>
            <a:endParaRPr lang="es-ES"/>
          </a:p>
        </p:txBody>
      </p:sp>
      <p:sp>
        <p:nvSpPr>
          <p:cNvPr id="153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403A1-B89B-4D02-9DF4-5D60CDD543D4}" type="slidenum">
              <a:rPr lang="es-ES"/>
              <a:pPr/>
              <a:t>38</a:t>
            </a:fld>
            <a:endParaRPr lang="es-ES"/>
          </a:p>
        </p:txBody>
      </p:sp>
      <p:sp>
        <p:nvSpPr>
          <p:cNvPr id="153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0FC62-89D5-48ED-ADEB-A68598E1511B}" type="slidenum">
              <a:rPr lang="es-ES"/>
              <a:pPr/>
              <a:t>39</a:t>
            </a:fld>
            <a:endParaRPr lang="es-ES"/>
          </a:p>
        </p:txBody>
      </p:sp>
      <p:sp>
        <p:nvSpPr>
          <p:cNvPr id="153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852FE-B70E-4C60-9653-F8C733D75567}" type="slidenum">
              <a:rPr lang="es-ES"/>
              <a:pPr/>
              <a:t>40</a:t>
            </a:fld>
            <a:endParaRPr lang="es-ES"/>
          </a:p>
        </p:txBody>
      </p:sp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0613" y="869950"/>
            <a:ext cx="4616450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666" y="4724403"/>
            <a:ext cx="4953593" cy="44962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85" tIns="43743" rIns="87485" bIns="43743"/>
          <a:lstStyle/>
          <a:p>
            <a:endParaRPr lang="es-C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7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1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1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1" y="914401"/>
            <a:ext cx="926980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48F1-7CE3-4A59-8D1E-A56BB90C3458}" type="slidenum">
              <a:rPr lang="en-US"/>
              <a:pPr>
                <a:defRPr/>
              </a:pPr>
              <a:t>‹Nº›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2051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66800" y="210185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1066800" y="423545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7CD8-565C-43E2-8A35-C73FC3B1ED3F}" type="slidenum">
              <a:rPr lang="en-US"/>
              <a:pPr>
                <a:defRPr/>
              </a:pPr>
              <a:t>‹Nº›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0043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118AE94-1A18-45D4-A619-BB210B8AFD8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18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59C699-4262-4268-8AC9-A38477A2CC7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73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1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3" y="3367247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3" y="4084578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6"/>
            <a:ext cx="6172200" cy="35109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10" y="2026918"/>
            <a:ext cx="5439583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6" y="273181"/>
            <a:ext cx="3181351" cy="292100"/>
          </a:xfrm>
        </p:spPr>
        <p:txBody>
          <a:bodyPr/>
          <a:lstStyle/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6"/>
            <a:ext cx="6248400" cy="292100"/>
          </a:xfrm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6" y="273181"/>
            <a:ext cx="3181351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47F6409-64F0-4C3F-9B78-0365F38408D7}" type="datetimeFigureOut">
              <a:rPr lang="es-CR" smtClean="0"/>
              <a:t>23/10/2012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6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02B1E80-65ED-4DD2-A8A7-97664376CFDB}" type="slidenum">
              <a:rPr lang="es-CR" smtClean="0"/>
              <a:t>‹Nº›</a:t>
            </a:fld>
            <a:endParaRPr lang="es-C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5877272"/>
            <a:ext cx="3920480" cy="622920"/>
          </a:xfrm>
        </p:spPr>
        <p:txBody>
          <a:bodyPr/>
          <a:lstStyle/>
          <a:p>
            <a:r>
              <a:rPr lang="es-CR" sz="2400" b="1" dirty="0" smtClean="0">
                <a:solidFill>
                  <a:schemeClr val="tx1"/>
                </a:solidFill>
              </a:rPr>
              <a:t>Viviana Gómez Barrantes</a:t>
            </a:r>
            <a:endParaRPr lang="es-CR" sz="2400" b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30311"/>
            <a:ext cx="7772400" cy="1470025"/>
          </a:xfrm>
        </p:spPr>
        <p:txBody>
          <a:bodyPr>
            <a:noAutofit/>
          </a:bodyPr>
          <a:lstStyle/>
          <a:p>
            <a:r>
              <a:rPr lang="es-CR" sz="3200" b="0" dirty="0" smtClean="0">
                <a:solidFill>
                  <a:schemeClr val="tx1"/>
                </a:solidFill>
              </a:rPr>
              <a:t>Las Competencias no son la solución pero si una muy buena opción  </a:t>
            </a:r>
            <a:endParaRPr lang="es-CR" sz="32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etic-grupo4.wikispaces.com/file/view/teoria-del-aprendizaje.png/75134291/teoria-del-aprendizaj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464496" cy="29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7724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Enfoque basado en </a:t>
            </a:r>
            <a:br>
              <a:rPr lang="es-MX" sz="4000" dirty="0" smtClean="0">
                <a:solidFill>
                  <a:schemeClr val="bg1"/>
                </a:solidFill>
                <a:latin typeface="+mn-lt"/>
              </a:rPr>
            </a:b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Competencias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611560" y="2564904"/>
            <a:ext cx="8085584" cy="2448272"/>
          </a:xfrm>
        </p:spPr>
        <p:txBody>
          <a:bodyPr>
            <a:noAutofit/>
          </a:bodyPr>
          <a:lstStyle/>
          <a:p>
            <a:r>
              <a:rPr lang="es-ES_tradnl" sz="2800" dirty="0">
                <a:cs typeface="Arial" pitchFamily="34" charset="0"/>
              </a:rPr>
              <a:t>Es el buen desempeño en contextos diversos y auténticos, basado en la integración y activación de conocimientos, normas, técnicas, procedimientos, habilidades y destrezas, actitudes y valores.</a:t>
            </a:r>
            <a:endParaRPr lang="es-ES" sz="2800" dirty="0">
              <a:cs typeface="Arial" pitchFamily="34" charset="0"/>
            </a:endParaRPr>
          </a:p>
          <a:p>
            <a:r>
              <a:rPr lang="es-ES" sz="2800" dirty="0" smtClean="0"/>
              <a:t>(Universidad de Deusto)</a:t>
            </a:r>
            <a:endParaRPr lang="es-ES" sz="2800" dirty="0"/>
          </a:p>
          <a:p>
            <a:endParaRPr lang="es-E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628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899592" y="2132856"/>
            <a:ext cx="7632650" cy="4320480"/>
          </a:xfrm>
          <a:prstGeom prst="rect">
            <a:avLst/>
          </a:prstGeom>
        </p:spPr>
        <p:txBody>
          <a:bodyPr/>
          <a:lstStyle/>
          <a:p>
            <a:pPr marL="623887" indent="-5143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Una competencia se construye (no se “transmite”)</a:t>
            </a:r>
            <a:endParaRPr lang="es-MX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Está situada en contextos y situaciones pertinentes con relación a las prácticas sociales establecidas (no puede plantearse “descontextualizada”)</a:t>
            </a:r>
            <a:endParaRPr lang="es-MX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Requiere una práctica reflexiva.</a:t>
            </a:r>
            <a:endParaRPr lang="es-MX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3887" indent="-51435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temporalmente viable (no está definida de una vez por todas).</a:t>
            </a:r>
            <a:endParaRPr lang="es-MX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lnSpc>
                <a:spcPct val="150000"/>
              </a:lnSpc>
              <a:defRPr/>
            </a:pPr>
            <a:endParaRPr lang="es-MX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4600" y="836712"/>
            <a:ext cx="4114800" cy="83968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4400" dirty="0" err="1" smtClean="0">
                <a:solidFill>
                  <a:schemeClr val="bg1"/>
                </a:solidFill>
              </a:rPr>
              <a:t>Sintesis</a:t>
            </a:r>
            <a:endParaRPr lang="es-MX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2276872"/>
            <a:ext cx="5904655" cy="2016224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s-MX" sz="2800" b="0" cap="none" dirty="0" smtClean="0">
                <a:solidFill>
                  <a:schemeClr val="tx1"/>
                </a:solidFill>
                <a:latin typeface="+mn-lt"/>
              </a:rPr>
              <a:t>“Tómese como punto de partida lo que el alumno ya sabe y enséñese en consecuencia”</a:t>
            </a:r>
            <a:r>
              <a:rPr lang="es-MX" sz="28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MX" sz="2800" b="0" dirty="0" smtClean="0">
                <a:solidFill>
                  <a:schemeClr val="tx1"/>
                </a:solidFill>
                <a:latin typeface="+mn-lt"/>
              </a:rPr>
            </a:br>
            <a:r>
              <a:rPr lang="es-MX" sz="2800" b="0" cap="none" dirty="0" smtClean="0">
                <a:solidFill>
                  <a:schemeClr val="tx1"/>
                </a:solidFill>
                <a:latin typeface="+mn-lt"/>
              </a:rPr>
              <a:t>David Ausubel, 1918-2008</a:t>
            </a:r>
            <a:endParaRPr lang="es-MX" sz="28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111353" y="4660594"/>
            <a:ext cx="4277072" cy="1987674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/>
          <a:lstStyle/>
          <a:p>
            <a:pPr algn="ctr"/>
            <a:r>
              <a:rPr lang="es-MX" sz="2800" dirty="0" smtClean="0"/>
              <a:t>Trasladar </a:t>
            </a:r>
            <a:r>
              <a:rPr lang="es-MX" sz="2800" dirty="0"/>
              <a:t>lo aprendido a situaciones reales, inéditas y </a:t>
            </a:r>
            <a:r>
              <a:rPr lang="es-MX" sz="2800" dirty="0" smtClean="0"/>
              <a:t>complejas</a:t>
            </a:r>
          </a:p>
          <a:p>
            <a:pPr algn="ctr"/>
            <a:r>
              <a:rPr lang="es-MX" sz="2800" dirty="0" err="1" smtClean="0"/>
              <a:t>Perrenoud</a:t>
            </a:r>
            <a:r>
              <a:rPr lang="es-MX" sz="2800" dirty="0" smtClean="0"/>
              <a:t>, 2000</a:t>
            </a:r>
            <a:endParaRPr lang="es-ES" sz="2800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2514600" y="836712"/>
            <a:ext cx="4114800" cy="839688"/>
          </a:xfrm>
          <a:prstGeom prst="rect">
            <a:avLst/>
          </a:prstGeom>
          <a:solidFill>
            <a:schemeClr val="accent2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r>
              <a:rPr lang="es-MX" sz="4400" dirty="0" err="1" smtClean="0">
                <a:solidFill>
                  <a:schemeClr val="bg1"/>
                </a:solidFill>
              </a:rPr>
              <a:t>Sintesis</a:t>
            </a:r>
            <a:endParaRPr lang="es-MX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96993735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7092280" y="6304920"/>
            <a:ext cx="1792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dirty="0" err="1">
                <a:latin typeface="+mn-lt"/>
              </a:rPr>
              <a:t>Gonczi</a:t>
            </a:r>
            <a:r>
              <a:rPr lang="es-MX" dirty="0">
                <a:latin typeface="+mn-lt"/>
              </a:rPr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28933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82744"/>
              </p:ext>
            </p:extLst>
          </p:nvPr>
        </p:nvGraphicFramePr>
        <p:xfrm>
          <a:off x="34925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2880501"/>
                <a:gridCol w="3179707"/>
                <a:gridCol w="3048867"/>
              </a:tblGrid>
              <a:tr h="563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Aspectos clave del proceso didáctico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Enseñanza por transmisión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Enseñanza por competencias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09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Punto de partida de la reflexión didáctica</a:t>
                      </a:r>
                      <a:endParaRPr lang="es-MX" sz="1800" b="1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Conocimientos disciplinares, eruditos.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Situaciones sociales relevantes.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4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Objetivos de formación</a:t>
                      </a:r>
                      <a:endParaRPr lang="es-MX" sz="1800" b="1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En términos de transmisión de conocimientos y automatización de procedimientos.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En términos de actividades situadas en contexto que involucran movilización de conocimientos diversos.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4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Proceso educativo y transposición de saberes</a:t>
                      </a:r>
                      <a:endParaRPr lang="es-MX" sz="1800" b="1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Adaptación de los conocimientos eruditos al nivel de los alumnos para que después del curso, los puedan aplicar a futuro.</a:t>
                      </a:r>
                      <a:endParaRPr lang="es-MX" sz="180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Creación de situaciones didácticas que enfrentan a los estudiantes a tareas auténticas en contextos reales.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6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Enfoques didácticos</a:t>
                      </a:r>
                      <a:endParaRPr lang="es-MX" sz="1800" b="1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Lecciones enfocadas en el aprendizaje de teorías y métodos. Énfasis en ejercicios de comprensión, aplicación y repaso del contenido curricular.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Actividades generativas, tareas-problema, abordajes </a:t>
                      </a: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experienciales</a:t>
                      </a:r>
                      <a:r>
                        <a:rPr lang="es-ES" sz="1800" dirty="0">
                          <a:solidFill>
                            <a:schemeClr val="bg1"/>
                          </a:solidFill>
                          <a:latin typeface="Arial" pitchFamily="34" charset="0"/>
                          <a:ea typeface="Batang" pitchFamily="18" charset="-127"/>
                          <a:cs typeface="Arial" pitchFamily="34" charset="0"/>
                        </a:rPr>
                        <a:t> en contextos reales. Énfasis en solución de situaciones-problema y casos, toma de decisiones y conducción de proyectos.</a:t>
                      </a:r>
                      <a:endParaRPr lang="es-MX" sz="1800" dirty="0">
                        <a:solidFill>
                          <a:schemeClr val="bg1"/>
                        </a:solidFill>
                        <a:latin typeface="Arial" pitchFamily="34" charset="0"/>
                        <a:ea typeface="Batang" pitchFamily="18" charset="-127"/>
                        <a:cs typeface="Arial" pitchFamily="34" charset="0"/>
                      </a:endParaRPr>
                    </a:p>
                  </a:txBody>
                  <a:tcPr marL="46185" marR="46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7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5671871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MX" sz="3600" b="1" dirty="0">
                <a:latin typeface="+mn-lt"/>
              </a:rPr>
              <a:t>Tipos de Competencias</a:t>
            </a:r>
            <a:endParaRPr lang="es-ES" sz="3600" b="1" dirty="0">
              <a:latin typeface="+mn-lt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43044"/>
            <a:ext cx="6409060" cy="406250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ES" b="1" dirty="0">
                <a:effectLst/>
              </a:rPr>
              <a:t>Competencias Básicas (Fundamentales o Esenciales): </a:t>
            </a:r>
            <a:r>
              <a:rPr lang="es-ES" dirty="0">
                <a:effectLst/>
              </a:rPr>
              <a:t>comportamientos elementales que posee y deberá demostrar un individuo, asociadas a la educación formal</a:t>
            </a:r>
            <a:r>
              <a:rPr lang="es-ES" dirty="0" smtClean="0">
                <a:effectLst/>
              </a:rPr>
              <a:t>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s-ES" dirty="0" smtClean="0">
              <a:effectLst/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ES" b="1" dirty="0"/>
              <a:t>Competencias Genéricas (Transversales): </a:t>
            </a:r>
            <a:r>
              <a:rPr lang="es-ES" dirty="0"/>
              <a:t>comportamientos comunes a un mismo campo ocupacional</a:t>
            </a:r>
            <a:r>
              <a:rPr lang="es-ES" dirty="0" smtClean="0"/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</a:pPr>
            <a:r>
              <a:rPr lang="es-ES" b="1" dirty="0" smtClean="0"/>
              <a:t>Competencias </a:t>
            </a:r>
            <a:r>
              <a:rPr lang="es-ES" b="1" dirty="0"/>
              <a:t>Específicas (Técnicas): </a:t>
            </a:r>
            <a:r>
              <a:rPr lang="es-ES" dirty="0"/>
              <a:t>comportamientos laborales vinculados a un área ocupacional determinada.  </a:t>
            </a:r>
            <a:endParaRPr lang="es-ES" dirty="0" smtClean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</a:pPr>
            <a:endParaRPr lang="es-ES" dirty="0"/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s-ES" dirty="0" smtClean="0"/>
              <a:t>				            </a:t>
            </a:r>
            <a:r>
              <a:rPr lang="es-MX" dirty="0" err="1" smtClean="0"/>
              <a:t>Stegmann</a:t>
            </a:r>
            <a:r>
              <a:rPr lang="es-MX" dirty="0" smtClean="0"/>
              <a:t>, 2005</a:t>
            </a:r>
            <a:endParaRPr lang="es-ES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</a:pPr>
            <a:endParaRPr lang="es-ES" dirty="0"/>
          </a:p>
          <a:p>
            <a:pPr marL="609600" indent="-609600">
              <a:lnSpc>
                <a:spcPct val="90000"/>
              </a:lnSpc>
            </a:pPr>
            <a:endParaRPr lang="es-ES" b="1" u="sng" dirty="0"/>
          </a:p>
          <a:p>
            <a:pPr marL="609600" indent="-609600">
              <a:lnSpc>
                <a:spcPct val="90000"/>
              </a:lnSpc>
            </a:pPr>
            <a:endParaRPr lang="es-ES" dirty="0">
              <a:effectLst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S" dirty="0">
              <a:effectLst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2941638"/>
            <a:ext cx="6553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" sz="2000" dirty="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4365625"/>
            <a:ext cx="65532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s-ES" sz="2000" dirty="0"/>
          </a:p>
        </p:txBody>
      </p:sp>
      <p:pic>
        <p:nvPicPr>
          <p:cNvPr id="1026" name="Picture 2" descr="http://educacionenlinea-n41e.wikispaces.com/file/view/educacion-infantil.gif/118719563/educacion-infanti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66680"/>
            <a:ext cx="981100" cy="136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stioncompetencias.com/wp-content/uploads/2009/05/talento_vacan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63" y="3573015"/>
            <a:ext cx="1202253" cy="11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.globedia.com/imagenes/noticias/2011/5/24/competencias-facilitan-movilidades-profesionales_1_752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04" y="4941168"/>
            <a:ext cx="10477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50452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s-MX" sz="2400" dirty="0" smtClean="0">
                <a:solidFill>
                  <a:schemeClr val="bg1"/>
                </a:solidFill>
              </a:rPr>
              <a:t>La pregunta clave: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 </a:t>
            </a:r>
            <a:r>
              <a:rPr lang="es-MX" sz="2400" dirty="0">
                <a:solidFill>
                  <a:schemeClr val="bg1"/>
                </a:solidFill>
              </a:rPr>
              <a:t>¿Realmente el enfoque por competencias es un instrumento útil que permite aportar un nuevo sentido a la educación y al aprendizaje?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2195736" y="2492896"/>
            <a:ext cx="6552728" cy="3827506"/>
          </a:xfrm>
          <a:noFill/>
        </p:spPr>
        <p:txBody>
          <a:bodyPr>
            <a:no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CR" sz="2400" dirty="0" smtClean="0"/>
              <a:t>Puede serlo, </a:t>
            </a:r>
            <a:r>
              <a:rPr lang="es-CR" altLang="ja-JP" sz="2400" dirty="0" smtClean="0"/>
              <a:t>pero en general no lo es debido a una comprensión empobrecida y confusa del concepto de competencia.</a:t>
            </a:r>
            <a:endParaRPr lang="es-CR" sz="2400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s-CR" sz="2400" dirty="0" smtClean="0"/>
              <a:t>El EBC se basada en una visi</a:t>
            </a:r>
            <a:r>
              <a:rPr lang="es-CR" altLang="ja-JP" sz="2400" dirty="0" smtClean="0"/>
              <a:t>ón constructivista, situada en un contexto específico, promoviendo el aprendizaje para la vida y desarrollando capacidades </a:t>
            </a:r>
            <a:r>
              <a:rPr lang="es-CR" altLang="ja-JP" sz="2400" dirty="0" err="1" smtClean="0"/>
              <a:t>metacognitivas</a:t>
            </a:r>
            <a:r>
              <a:rPr lang="es-CR" altLang="ja-JP" sz="2400" dirty="0" smtClean="0"/>
              <a:t>, es la combinación de saberes (conocimientos, habilidades, valores, actitudes, emociones), pero tampoco es una panacea. </a:t>
            </a:r>
            <a:endParaRPr lang="es-CR" sz="2400" dirty="0" smtClean="0"/>
          </a:p>
          <a:p>
            <a:pPr>
              <a:defRPr/>
            </a:pPr>
            <a:endParaRPr lang="es-CR" sz="2400" dirty="0"/>
          </a:p>
        </p:txBody>
      </p:sp>
      <p:pic>
        <p:nvPicPr>
          <p:cNvPr id="33794" name="Picture 2" descr="C:\Users\Frida\Pictures\amigos, profs y alumnos\Kinder Cesar Coll\Cesar Coll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359" y="3289056"/>
            <a:ext cx="1152525" cy="1512888"/>
          </a:xfrm>
          <a:noFill/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95536" y="4869160"/>
            <a:ext cx="15183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MX" sz="1600" dirty="0">
                <a:latin typeface="+mn-lt"/>
              </a:rPr>
              <a:t>César </a:t>
            </a:r>
            <a:r>
              <a:rPr lang="es-MX" sz="1600" dirty="0" err="1">
                <a:latin typeface="+mn-lt"/>
              </a:rPr>
              <a:t>Coll</a:t>
            </a:r>
            <a:r>
              <a:rPr lang="es-MX" sz="1600" dirty="0">
                <a:latin typeface="+mn-lt"/>
              </a:rPr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32722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643192" cy="1143000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effectLst/>
              </a:rPr>
              <a:t>Para enseñar competencias se requiere…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060848"/>
            <a:ext cx="7776863" cy="43924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Crear situaciones didácticas que permitan enfrentar directamente al estudiantado (o a los docentes en formación/servicio) a las tareas que se espera resuelvan.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s-E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 las personas adquieran y aprendan a movilizar los recursos indispensables y que lo hagan con fundamento en procesos de reflexión y autorregulación.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(Díaz, 2010)</a:t>
            </a:r>
          </a:p>
        </p:txBody>
      </p:sp>
    </p:spTree>
    <p:extLst>
      <p:ext uri="{BB962C8B-B14F-4D97-AF65-F5344CB8AC3E}">
        <p14:creationId xmlns:p14="http://schemas.microsoft.com/office/powerpoint/2010/main" val="13778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643192" cy="1143000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effectLst/>
              </a:rPr>
              <a:t>Para enseñar competencias se requiere…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060848"/>
            <a:ext cx="7776863" cy="439248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MX" sz="2800" dirty="0" smtClean="0"/>
              <a:t>Poner </a:t>
            </a:r>
            <a:r>
              <a:rPr lang="es-MX" sz="2800" dirty="0"/>
              <a:t>é</a:t>
            </a:r>
            <a:r>
              <a:rPr lang="es-MX" sz="2800" dirty="0" smtClean="0"/>
              <a:t>nfasis </a:t>
            </a:r>
            <a:r>
              <a:rPr lang="es-MX" sz="2800" dirty="0"/>
              <a:t>en la utilización y funcionalidad de los aprendizajes y en su relevancia más allá de la escuela</a:t>
            </a:r>
            <a:r>
              <a:rPr lang="es-MX" sz="2800" dirty="0" smtClean="0"/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MX" sz="280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s-MX" sz="2800" dirty="0" smtClean="0"/>
              <a:t>Generar aprendizajes </a:t>
            </a:r>
            <a:r>
              <a:rPr lang="es-MX" sz="2800" dirty="0"/>
              <a:t>básicos: las prácticas socioculturales relevantes y significativas.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MX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MX" sz="2800" dirty="0" smtClean="0"/>
              <a:t>La </a:t>
            </a:r>
            <a:r>
              <a:rPr lang="es-MX" sz="2800" dirty="0"/>
              <a:t>extensión de los contenidos curriculares:</a:t>
            </a:r>
          </a:p>
          <a:p>
            <a:pPr algn="l"/>
            <a:r>
              <a:rPr lang="ca-ES" altLang="ja-JP" sz="2800" dirty="0" smtClean="0"/>
              <a:t>	     </a:t>
            </a:r>
            <a:r>
              <a:rPr lang="ca-ES" altLang="ja-JP" sz="2800" dirty="0"/>
              <a:t>adquirir + integrar + </a:t>
            </a:r>
            <a:r>
              <a:rPr lang="es-CR" altLang="ja-JP" sz="2800" dirty="0" smtClean="0"/>
              <a:t>movilizar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MX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MX" sz="2800" dirty="0" smtClean="0"/>
              <a:t>El </a:t>
            </a:r>
            <a:r>
              <a:rPr lang="es-MX" sz="2800" dirty="0"/>
              <a:t>reto de una mirada inter y multidisciplinar.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MX" sz="28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s-MX" sz="2800" dirty="0" smtClean="0"/>
              <a:t>La </a:t>
            </a:r>
            <a:r>
              <a:rPr lang="es-MX" sz="2800" dirty="0"/>
              <a:t>necesidad de una enseñanza y evaluación auténtica de competencias.</a:t>
            </a:r>
          </a:p>
          <a:p>
            <a:r>
              <a:rPr lang="es-MX" sz="2800" dirty="0" smtClean="0"/>
              <a:t>						Poblete</a:t>
            </a:r>
            <a:r>
              <a:rPr lang="es-MX" sz="2800" dirty="0"/>
              <a:t>,  2007</a:t>
            </a:r>
          </a:p>
        </p:txBody>
      </p:sp>
    </p:spTree>
    <p:extLst>
      <p:ext uri="{BB962C8B-B14F-4D97-AF65-F5344CB8AC3E}">
        <p14:creationId xmlns:p14="http://schemas.microsoft.com/office/powerpoint/2010/main" val="29926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661842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Ambientes de Aprendizaje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2" y="1916832"/>
            <a:ext cx="8136904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s-ES" dirty="0" smtClean="0"/>
              <a:t>Octavio Cabrera, 2012 dice que en el ambiente de aprendizaje intervienen:</a:t>
            </a:r>
            <a:endParaRPr lang="es-ES" dirty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/>
              <a:t>Los actores del proceso (docentes y estudiantes), </a:t>
            </a:r>
            <a:endParaRPr lang="es-MX" dirty="0" smtClean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infraestructura que permite el desarrollo del </a:t>
            </a:r>
            <a:r>
              <a:rPr lang="es-MX" dirty="0" smtClean="0"/>
              <a:t>proceso, implica </a:t>
            </a:r>
            <a:r>
              <a:rPr lang="es-MX" dirty="0"/>
              <a:t>desde un </a:t>
            </a:r>
            <a:r>
              <a:rPr lang="es-MX" i="1" dirty="0"/>
              <a:t>espacio </a:t>
            </a:r>
            <a:r>
              <a:rPr lang="es-MX" i="1" dirty="0" smtClean="0"/>
              <a:t>físico </a:t>
            </a:r>
            <a:r>
              <a:rPr lang="es-MX" i="1" dirty="0"/>
              <a:t>o virtual, hasta los recursos y medios para lograrlo </a:t>
            </a:r>
            <a:endParaRPr lang="es-MX" dirty="0" smtClean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MX" dirty="0" smtClean="0"/>
              <a:t>Las </a:t>
            </a:r>
            <a:r>
              <a:rPr lang="es-MX" dirty="0"/>
              <a:t>situaciones </a:t>
            </a:r>
            <a:r>
              <a:rPr lang="es-MX" dirty="0" err="1" smtClean="0"/>
              <a:t>psicoafectivas</a:t>
            </a:r>
            <a:r>
              <a:rPr lang="es-MX" dirty="0" smtClean="0"/>
              <a:t>.</a:t>
            </a:r>
          </a:p>
          <a:p>
            <a:pPr marL="342900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</a:rPr>
              <a:t>Tienen </a:t>
            </a:r>
            <a:r>
              <a:rPr lang="es-MX" sz="2000" dirty="0">
                <a:solidFill>
                  <a:schemeClr val="tx1"/>
                </a:solidFill>
              </a:rPr>
              <a:t>que ver con la </a:t>
            </a:r>
            <a:r>
              <a:rPr lang="es-MX" sz="2000" dirty="0" smtClean="0">
                <a:solidFill>
                  <a:schemeClr val="tx1"/>
                </a:solidFill>
              </a:rPr>
              <a:t>motivación, </a:t>
            </a:r>
            <a:r>
              <a:rPr lang="es-MX" sz="2000" dirty="0">
                <a:solidFill>
                  <a:schemeClr val="tx1"/>
                </a:solidFill>
              </a:rPr>
              <a:t>los logros de aprendizaje alcanzados, y las características y calidad de las interrelaciones que se establece. </a:t>
            </a:r>
          </a:p>
          <a:p>
            <a:pPr>
              <a:lnSpc>
                <a:spcPct val="150000"/>
              </a:lnSpc>
            </a:pPr>
            <a:endParaRPr lang="es-MX" b="1" dirty="0"/>
          </a:p>
          <a:p>
            <a:pPr>
              <a:lnSpc>
                <a:spcPct val="150000"/>
              </a:lnSpc>
            </a:pPr>
            <a:endParaRPr lang="es-MX" dirty="0"/>
          </a:p>
          <a:p>
            <a:pPr>
              <a:lnSpc>
                <a:spcPct val="15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31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s-CR" dirty="0" smtClean="0"/>
              <a:t>Detonantes del Enfoque Basado en Competencias (EBC)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s-CR" dirty="0" smtClean="0"/>
              <a:t>EBC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s-CR" dirty="0" smtClean="0"/>
              <a:t>Requerimiento del EBC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s-CR" dirty="0" smtClean="0"/>
              <a:t>Retos para su puesta en ejecución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s-CR" dirty="0" smtClean="0"/>
              <a:t>Gestión del EBC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s-CR" dirty="0" smtClean="0"/>
              <a:t>Reflexiones </a:t>
            </a:r>
          </a:p>
          <a:p>
            <a:endParaRPr lang="es-C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112568" cy="1008112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CR" sz="4800" dirty="0" smtClean="0">
                <a:solidFill>
                  <a:schemeClr val="bg1"/>
                </a:solidFill>
              </a:rPr>
              <a:t>Contenido</a:t>
            </a:r>
            <a:endParaRPr lang="es-C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61842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Ambientes de Aprendizaje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136904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El proceso iniciado requiere un claro liderazgo.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Profesorado con vocación de educadores, además de </a:t>
            </a:r>
            <a:r>
              <a:rPr lang="es-ES" sz="2400" dirty="0" smtClean="0"/>
              <a:t>conocimientos </a:t>
            </a:r>
            <a:r>
              <a:rPr lang="es-ES" sz="2400" dirty="0"/>
              <a:t>profundos en la materia disciplinar correspondiente.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Es muy importante la actuación colegiada del profesorado a la hora de definir estrategias.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/>
              <a:t>La reacción de los estudiantes es inversamente proporcional al grado de convencimiento del profesor</a:t>
            </a:r>
            <a:r>
              <a:rPr lang="es-ES" sz="2400" dirty="0" smtClean="0"/>
              <a:t>. Poblete</a:t>
            </a:r>
            <a:r>
              <a:rPr lang="es-ES" sz="2400" dirty="0"/>
              <a:t>, 2007.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629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61842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Ambientes de Aprendizaje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528" y="1916832"/>
            <a:ext cx="8568952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dirty="0"/>
              <a:t>Implica la </a:t>
            </a:r>
            <a:r>
              <a:rPr lang="es-MX" sz="2400" dirty="0"/>
              <a:t>creación en un determinado lugar de una atmósfera específica de aprendizaje con la </a:t>
            </a:r>
            <a:r>
              <a:rPr lang="es-MX" sz="2400" i="1" dirty="0"/>
              <a:t>motivación, autonomía, participación, responsabilidad e involucramiento de los estudiantes en todo su proceso de aprendizaje </a:t>
            </a:r>
            <a:endParaRPr lang="es-MX" sz="2400" i="1" dirty="0" smtClean="0"/>
          </a:p>
          <a:p>
            <a:pPr marL="342900" indent="-342900">
              <a:buFont typeface="Arial" pitchFamily="34" charset="0"/>
              <a:buChar char="•"/>
            </a:pPr>
            <a:endParaRPr lang="es-MX" sz="24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Conlleva la infraestructura que lo apoya hasta los recursos materiales y didácticos que se utilizan en ello. </a:t>
            </a:r>
            <a:endParaRPr lang="es-MX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s-MX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 smtClean="0"/>
              <a:t>Supone, además, </a:t>
            </a:r>
            <a:r>
              <a:rPr lang="es-MX" sz="2400" dirty="0"/>
              <a:t>la interacción de todos los miembros del grupo con una actitud que </a:t>
            </a:r>
            <a:r>
              <a:rPr lang="es-MX" sz="2400" i="1" dirty="0"/>
              <a:t>permita el aprendizaje, una actitud de colaboración y construcción </a:t>
            </a:r>
            <a:r>
              <a:rPr lang="es-MX" sz="2400" i="1" dirty="0" smtClean="0"/>
              <a:t>conjunta</a:t>
            </a:r>
            <a:r>
              <a:rPr lang="es-MX" sz="2400" i="1" dirty="0"/>
              <a:t> </a:t>
            </a:r>
            <a:r>
              <a:rPr lang="es-MX" sz="2400" i="1" dirty="0" smtClean="0"/>
              <a:t>(Cabrera, 2012) </a:t>
            </a:r>
            <a:endParaRPr lang="es-ES" sz="2400" dirty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767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3894" y="620688"/>
            <a:ext cx="5805288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s-ES" sz="3200" b="1" dirty="0" smtClean="0"/>
              <a:t>Interacción de los factores</a:t>
            </a:r>
            <a:endParaRPr lang="es-E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76872"/>
            <a:ext cx="586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59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908720"/>
            <a:ext cx="5328592" cy="762000"/>
          </a:xfrm>
          <a:solidFill>
            <a:schemeClr val="accent2"/>
          </a:solidFill>
          <a:ln/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chemeClr val="bg1"/>
                </a:solidFill>
                <a:latin typeface="+mn-lt"/>
              </a:rPr>
              <a:t>LA PERSONA COMPETENTE</a:t>
            </a:r>
            <a:r>
              <a:rPr lang="es-ES_tradnl" sz="3200" dirty="0">
                <a:solidFill>
                  <a:schemeClr val="bg1"/>
                </a:solidFill>
                <a:latin typeface="+mn-lt"/>
              </a:rPr>
              <a:t> 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8136904" cy="45365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s-ES_tradnl" sz="2800" dirty="0" smtClean="0"/>
              <a:t>Manuel Poblete</a:t>
            </a:r>
            <a:r>
              <a:rPr lang="es-ES_tradnl" sz="2800" dirty="0"/>
              <a:t>, 2007</a:t>
            </a:r>
            <a:endParaRPr lang="es-ES" sz="2800" dirty="0"/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s-ES_tradnl" sz="2800" dirty="0">
              <a:solidFill>
                <a:schemeClr val="bg1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ES_tradnl" sz="2800" dirty="0"/>
              <a:t>Tiene los conocimientos necesarios.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s-ES_tradnl" sz="2800" dirty="0"/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ES_tradnl" sz="2800" dirty="0"/>
              <a:t>Sabe ponerlos en práctica.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s-ES_tradnl" sz="2800" dirty="0"/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ES_tradnl" sz="2800" dirty="0"/>
              <a:t>Está dispuesta a hacerlo.</a:t>
            </a:r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endParaRPr lang="es-ES_tradnl" sz="2800" dirty="0"/>
          </a:p>
          <a:p>
            <a:pPr marL="457200" indent="-457200" algn="l">
              <a:lnSpc>
                <a:spcPct val="90000"/>
              </a:lnSpc>
              <a:buFont typeface="Arial" pitchFamily="34" charset="0"/>
              <a:buChar char="•"/>
            </a:pPr>
            <a:r>
              <a:rPr lang="es-ES_tradnl" sz="2800" dirty="0"/>
              <a:t>Obtiene en su realización un resultado adecuado</a:t>
            </a:r>
            <a:r>
              <a:rPr lang="es-ES_tradnl" sz="2800" dirty="0" smtClean="0"/>
              <a:t>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6133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595" y="322263"/>
            <a:ext cx="5513784" cy="125095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s-CL" sz="4000" b="1" dirty="0">
                <a:latin typeface="+mn-lt"/>
              </a:rPr>
              <a:t>El nuevo énfasis de la Educación</a:t>
            </a:r>
            <a:endParaRPr lang="es-ES" sz="4000" b="1" dirty="0">
              <a:latin typeface="+mn-lt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39750" y="1573213"/>
            <a:ext cx="367188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CL" sz="2000" dirty="0"/>
              <a:t>DE:</a:t>
            </a:r>
          </a:p>
          <a:p>
            <a:endParaRPr lang="es-CL" sz="2000" dirty="0"/>
          </a:p>
          <a:p>
            <a:pPr>
              <a:buFontTx/>
              <a:buChar char="•"/>
            </a:pPr>
            <a:r>
              <a:rPr lang="es-E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ES" sz="2000" dirty="0"/>
              <a:t>La formación de competencias básicas (comunicación oral; leer y entender; cálculo elemental)</a:t>
            </a:r>
          </a:p>
          <a:p>
            <a:pPr>
              <a:buFontTx/>
              <a:buChar char="•"/>
            </a:pPr>
            <a:endParaRPr lang="es-ES" sz="2000" dirty="0"/>
          </a:p>
          <a:p>
            <a:pPr>
              <a:buFontTx/>
              <a:buChar char="•"/>
            </a:pPr>
            <a:r>
              <a:rPr lang="es-ES" sz="2000" dirty="0"/>
              <a:t>  La adquisición de cuerpos relativamente estables de conocimiento (memorización) </a:t>
            </a:r>
          </a:p>
          <a:p>
            <a:endParaRPr lang="es-ES" sz="2000" dirty="0"/>
          </a:p>
          <a:p>
            <a:pPr>
              <a:buFontTx/>
              <a:buChar char="•"/>
            </a:pPr>
            <a:r>
              <a:rPr lang="es-ES" sz="2000" dirty="0"/>
              <a:t>  El desarrollo de destrezas técnicas específicas ligadas al oficio u ocupación (competencias técnicas)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4932040" y="1578960"/>
            <a:ext cx="37449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CL" sz="2000" dirty="0"/>
              <a:t>A:</a:t>
            </a:r>
          </a:p>
          <a:p>
            <a:endParaRPr lang="es-CL" sz="2000" dirty="0"/>
          </a:p>
          <a:p>
            <a:pPr>
              <a:buFontTx/>
              <a:buChar char="•"/>
            </a:pPr>
            <a:r>
              <a:rPr lang="es-ES" sz="2000" dirty="0"/>
              <a:t>  La formación de competencias fundamentales </a:t>
            </a:r>
          </a:p>
          <a:p>
            <a:endParaRPr lang="es-ES" sz="2000" dirty="0"/>
          </a:p>
          <a:p>
            <a:pPr>
              <a:buFontTx/>
              <a:buChar char="•"/>
            </a:pPr>
            <a:r>
              <a:rPr lang="es-ES" sz="2000" dirty="0"/>
              <a:t>  El desarrollo de competencias cognitivas superiores (capacidad de resolver problemas, aprender a aprender, actuar creativamente y tomar decisiones) </a:t>
            </a:r>
          </a:p>
          <a:p>
            <a:endParaRPr lang="es-ES" sz="2000" dirty="0"/>
          </a:p>
          <a:p>
            <a:pPr>
              <a:buFontTx/>
              <a:buChar char="•"/>
            </a:pPr>
            <a:r>
              <a:rPr lang="es-ES" sz="2000" dirty="0"/>
              <a:t>  La formación de competencias de empleabilidad 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539750" y="6289675"/>
            <a:ext cx="799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" sz="2000" dirty="0"/>
              <a:t>(Tomado de J.J. Brunner, 2000. “Competencias de Empleabilidad”)</a:t>
            </a:r>
          </a:p>
        </p:txBody>
      </p:sp>
    </p:spTree>
    <p:extLst>
      <p:ext uri="{BB962C8B-B14F-4D97-AF65-F5344CB8AC3E}">
        <p14:creationId xmlns:p14="http://schemas.microsoft.com/office/powerpoint/2010/main" val="13956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228692" cy="108012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Los retos …</a:t>
            </a:r>
            <a:br>
              <a:rPr lang="es-MX" sz="3200" dirty="0" smtClean="0">
                <a:solidFill>
                  <a:schemeClr val="bg1"/>
                </a:solidFill>
              </a:rPr>
            </a:br>
            <a:r>
              <a:rPr lang="es-MX" sz="3200" dirty="0" smtClean="0">
                <a:solidFill>
                  <a:schemeClr val="bg1"/>
                </a:solidFill>
              </a:rPr>
              <a:t>Con los actores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39939" name="4 Marcador de texto"/>
          <p:cNvSpPr>
            <a:spLocks noGrp="1"/>
          </p:cNvSpPr>
          <p:nvPr>
            <p:ph type="body" idx="4294967295"/>
          </p:nvPr>
        </p:nvSpPr>
        <p:spPr>
          <a:xfrm>
            <a:off x="457200" y="5302200"/>
            <a:ext cx="4040188" cy="1806575"/>
          </a:xfrm>
          <a:prstGeom prst="rect">
            <a:avLst/>
          </a:prstGeom>
          <a:ln>
            <a:headEnd/>
            <a:tailEnd/>
          </a:ln>
        </p:spPr>
        <p:txBody>
          <a:bodyPr/>
          <a:lstStyle/>
          <a:p>
            <a:pPr algn="ctr"/>
            <a:r>
              <a:rPr lang="es-MX" b="1" dirty="0" smtClean="0"/>
              <a:t>La reflexión </a:t>
            </a:r>
            <a:r>
              <a:rPr lang="es-MX" b="1" dirty="0" err="1" smtClean="0"/>
              <a:t>metacognitiva</a:t>
            </a:r>
            <a:r>
              <a:rPr lang="es-MX" b="1" dirty="0" smtClean="0"/>
              <a:t> y la autorregulación del conocimiento</a:t>
            </a:r>
          </a:p>
        </p:txBody>
      </p:sp>
      <p:sp>
        <p:nvSpPr>
          <p:cNvPr id="39940" name="6 Marcador de texto"/>
          <p:cNvSpPr>
            <a:spLocks noGrp="1"/>
          </p:cNvSpPr>
          <p:nvPr>
            <p:ph type="body" sz="half" idx="4294967295"/>
          </p:nvPr>
        </p:nvSpPr>
        <p:spPr>
          <a:xfrm>
            <a:off x="4645025" y="5302200"/>
            <a:ext cx="4041775" cy="1806575"/>
          </a:xfrm>
          <a:prstGeom prst="rect">
            <a:avLst/>
          </a:prstGeom>
          <a:ln>
            <a:headEnd/>
            <a:tailEnd/>
          </a:ln>
        </p:spPr>
        <p:txBody>
          <a:bodyPr/>
          <a:lstStyle/>
          <a:p>
            <a:pPr algn="ctr"/>
            <a:r>
              <a:rPr lang="es-MX" b="1" dirty="0" smtClean="0"/>
              <a:t>La comprensión del enfoque y el cambio de concepciones y prácticas</a:t>
            </a:r>
          </a:p>
        </p:txBody>
      </p:sp>
      <p:pic>
        <p:nvPicPr>
          <p:cNvPr id="43010" name="Picture 2" descr="http://4.bp.blogspot.com/_4t6QfPFtsTQ/StvgWBAKn4I/AAAAAAAAAGE/e0MhtG_xwIo/s400/2115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667204" y="2224286"/>
            <a:ext cx="3810000" cy="28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nstituto127.com.ar/Academicos/Catedras/ProfHisto_practica3/la-aventura-de-ser-doc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6384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57654" y="260648"/>
            <a:ext cx="6228692" cy="108012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Los retos …</a:t>
            </a:r>
            <a:br>
              <a:rPr lang="es-MX" sz="3200" dirty="0" smtClean="0">
                <a:solidFill>
                  <a:schemeClr val="bg1"/>
                </a:solidFill>
              </a:rPr>
            </a:br>
            <a:r>
              <a:rPr lang="es-MX" sz="3200" dirty="0" smtClean="0">
                <a:solidFill>
                  <a:schemeClr val="bg1"/>
                </a:solidFill>
              </a:rPr>
              <a:t>Con los actores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8" y="1779687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/>
              <a:t>Mantener la heterogeneidad de la educación </a:t>
            </a:r>
          </a:p>
          <a:p>
            <a:pPr algn="ctr"/>
            <a:endParaRPr lang="es-MX" sz="3600" dirty="0"/>
          </a:p>
          <a:p>
            <a:pPr algn="ctr"/>
            <a:r>
              <a:rPr lang="es-MX" sz="3600" dirty="0" smtClean="0"/>
              <a:t>Educar para la vida: para el ejercicio de una ciudadanía universal</a:t>
            </a:r>
          </a:p>
          <a:p>
            <a:pPr algn="ctr"/>
            <a:endParaRPr lang="es-MX" sz="3600" dirty="0"/>
          </a:p>
          <a:p>
            <a:pPr algn="ctr">
              <a:buFont typeface="Wingdings 2" pitchFamily="18" charset="2"/>
              <a:buNone/>
            </a:pPr>
            <a:r>
              <a:rPr lang="es-MX" sz="3600" dirty="0" err="1" smtClean="0"/>
              <a:t>Coll</a:t>
            </a:r>
            <a:r>
              <a:rPr lang="es-MX" sz="3600" dirty="0" smtClean="0"/>
              <a:t>, 2007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3235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>
            <a:off x="786942" y="2204864"/>
            <a:ext cx="7858148" cy="4293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Una </a:t>
            </a:r>
            <a:r>
              <a:rPr lang="es-MX" sz="2400" dirty="0"/>
              <a:t>actitud </a:t>
            </a:r>
            <a:r>
              <a:rPr lang="es-MX" sz="2400" dirty="0" smtClean="0"/>
              <a:t>favorable: una </a:t>
            </a:r>
            <a:r>
              <a:rPr lang="es-MX" sz="2400" dirty="0"/>
              <a:t>disposición a hacer (actividad) y a comunicar. </a:t>
            </a:r>
            <a:endParaRPr lang="es-MX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Precisión </a:t>
            </a:r>
            <a:r>
              <a:rPr lang="es-MX" sz="2400" dirty="0"/>
              <a:t>de las reglas de </a:t>
            </a:r>
            <a:r>
              <a:rPr lang="es-MX" sz="2400" dirty="0" smtClean="0"/>
              <a:t>participación: </a:t>
            </a:r>
            <a:r>
              <a:rPr lang="es-MX" sz="2400" dirty="0"/>
              <a:t>qué se puede, qué no se debe, por qué y para qué participar, cómo </a:t>
            </a:r>
            <a:r>
              <a:rPr lang="es-MX" sz="2400" dirty="0" smtClean="0"/>
              <a:t>proceder.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Claridad </a:t>
            </a:r>
            <a:r>
              <a:rPr lang="es-MX" sz="2400" dirty="0"/>
              <a:t>en la meta, objetivo y propósito de la actividad. </a:t>
            </a:r>
            <a:endParaRPr lang="es-MX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Información </a:t>
            </a:r>
            <a:r>
              <a:rPr lang="es-MX" sz="2400" dirty="0"/>
              <a:t>previa </a:t>
            </a:r>
            <a:r>
              <a:rPr lang="es-MX" sz="2400" dirty="0" smtClean="0"/>
              <a:t>de </a:t>
            </a:r>
            <a:r>
              <a:rPr lang="es-MX" sz="2400" dirty="0"/>
              <a:t>la tarea a realizar. </a:t>
            </a:r>
            <a:endParaRPr lang="es-MX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Ayuda</a:t>
            </a:r>
            <a:r>
              <a:rPr lang="es-MX" sz="2400" dirty="0"/>
              <a:t>, la necesaria y oportuna, ni más ni menos, por parte del maestro y también de los alumnos. </a:t>
            </a:r>
            <a:endParaRPr lang="es-MX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2400" dirty="0" smtClean="0"/>
              <a:t>Retroalimentación </a:t>
            </a:r>
            <a:r>
              <a:rPr lang="es-ES" sz="2400" dirty="0"/>
              <a:t>continua. 	</a:t>
            </a:r>
            <a:endParaRPr lang="es-ES" sz="2400" dirty="0" smtClean="0"/>
          </a:p>
          <a:p>
            <a:pPr algn="r"/>
            <a:r>
              <a:rPr lang="es-ES" sz="2400" dirty="0" smtClean="0"/>
              <a:t>Cabrera, 2012</a:t>
            </a:r>
            <a:endParaRPr lang="es-ES" sz="2400" dirty="0"/>
          </a:p>
          <a:p>
            <a:pPr>
              <a:buNone/>
            </a:pPr>
            <a:endParaRPr lang="es-ES" sz="2400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1601670" y="764704"/>
            <a:ext cx="6228692" cy="1080120"/>
          </a:xfrm>
          <a:prstGeom prst="rect">
            <a:avLst/>
          </a:prstGeom>
          <a:solidFill>
            <a:schemeClr val="accent2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Los retos …</a:t>
            </a:r>
            <a:br>
              <a:rPr lang="es-MX" sz="3200" dirty="0" smtClean="0">
                <a:solidFill>
                  <a:schemeClr val="bg1"/>
                </a:solidFill>
              </a:rPr>
            </a:br>
            <a:r>
              <a:rPr lang="es-MX" sz="3200" dirty="0" smtClean="0">
                <a:solidFill>
                  <a:schemeClr val="bg1"/>
                </a:solidFill>
              </a:rPr>
              <a:t>Con el estudiantado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01670" y="764704"/>
            <a:ext cx="6228692" cy="108012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Los retos …</a:t>
            </a:r>
            <a:br>
              <a:rPr lang="es-MX" sz="3200" dirty="0" smtClean="0">
                <a:solidFill>
                  <a:schemeClr val="bg1"/>
                </a:solidFill>
              </a:rPr>
            </a:br>
            <a:r>
              <a:rPr lang="es-MX" sz="3200" dirty="0" smtClean="0">
                <a:solidFill>
                  <a:schemeClr val="bg1"/>
                </a:solidFill>
              </a:rPr>
              <a:t>Con los actores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43608" y="2348880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 smtClean="0"/>
              <a:t>“</a:t>
            </a:r>
            <a:r>
              <a:rPr lang="es-MX" sz="3600" dirty="0"/>
              <a:t>El factor clave de este modelo y de cualquiera, es el profesor. El profesor es el que le dice sí o no a la propuesta curricular, si le dice sí, habría que ver si la asume</a:t>
            </a:r>
            <a:r>
              <a:rPr lang="es-MX" sz="3600" dirty="0" smtClean="0"/>
              <a:t>…”</a:t>
            </a:r>
            <a:r>
              <a:rPr lang="es-MX" sz="3600" dirty="0"/>
              <a:t> </a:t>
            </a:r>
            <a:endParaRPr lang="es-MX" sz="3600" dirty="0" smtClean="0"/>
          </a:p>
          <a:p>
            <a:pPr algn="r"/>
            <a:endParaRPr lang="es-MX" dirty="0" smtClean="0"/>
          </a:p>
          <a:p>
            <a:pPr algn="r"/>
            <a:r>
              <a:rPr lang="es-MX" dirty="0" smtClean="0"/>
              <a:t>Profesor </a:t>
            </a:r>
            <a:r>
              <a:rPr lang="es-MX" dirty="0"/>
              <a:t>universitario, </a:t>
            </a:r>
          </a:p>
          <a:p>
            <a:pPr algn="r"/>
            <a:r>
              <a:rPr lang="es-MX" dirty="0" smtClean="0"/>
              <a:t>UNAM , citado por Díaz </a:t>
            </a:r>
            <a:r>
              <a:rPr lang="es-MX" dirty="0"/>
              <a:t>2010</a:t>
            </a:r>
          </a:p>
          <a:p>
            <a:pPr algn="ctr">
              <a:buFont typeface="Wingdings 2" pitchFamily="18" charset="2"/>
              <a:buNone/>
            </a:pP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1279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683568" y="1916832"/>
            <a:ext cx="7776864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s-ES" sz="2400" dirty="0" smtClean="0"/>
              <a:t>Planear </a:t>
            </a:r>
            <a:r>
              <a:rPr lang="es-ES" sz="2400" dirty="0"/>
              <a:t>con </a:t>
            </a:r>
            <a:r>
              <a:rPr lang="es-ES" sz="2400" dirty="0" smtClean="0"/>
              <a:t>anticipación.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Elaborar </a:t>
            </a:r>
            <a:r>
              <a:rPr lang="es-MX" sz="2400" dirty="0"/>
              <a:t>guía y orientación para los alumnos hacia el "logro" de una </a:t>
            </a:r>
            <a:r>
              <a:rPr lang="es-MX" sz="2400" dirty="0" smtClean="0"/>
              <a:t>competencia.</a:t>
            </a:r>
            <a:endParaRPr lang="es-MX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Proporcionar </a:t>
            </a:r>
            <a:r>
              <a:rPr lang="es-MX" sz="2400" dirty="0"/>
              <a:t>la información, </a:t>
            </a:r>
            <a:r>
              <a:rPr lang="es-MX" sz="2400" dirty="0" smtClean="0"/>
              <a:t>necesaria, suficiente y oportuna.</a:t>
            </a:r>
            <a:endParaRPr lang="es-MX" sz="24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Contextualización </a:t>
            </a:r>
            <a:r>
              <a:rPr lang="es-MX" sz="2400" dirty="0"/>
              <a:t>de lo que se aprende. </a:t>
            </a:r>
            <a:endParaRPr lang="es-MX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Brindar </a:t>
            </a:r>
            <a:r>
              <a:rPr lang="es-MX" sz="2400" dirty="0"/>
              <a:t>ayuda, </a:t>
            </a:r>
            <a:r>
              <a:rPr lang="es-MX" sz="2400" dirty="0" smtClean="0"/>
              <a:t>o  </a:t>
            </a:r>
            <a:r>
              <a:rPr lang="es-MX" sz="2400" dirty="0"/>
              <a:t>un sistema de ayuda al aprendiz. </a:t>
            </a:r>
            <a:endParaRPr lang="es-MX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Dar </a:t>
            </a:r>
            <a:r>
              <a:rPr lang="es-MX" sz="2400" dirty="0"/>
              <a:t>la mediación pedagógica, y </a:t>
            </a:r>
            <a:endParaRPr lang="es-MX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s-MX" sz="2400" dirty="0" smtClean="0"/>
              <a:t>Crear </a:t>
            </a:r>
            <a:r>
              <a:rPr lang="es-MX" sz="2400" dirty="0"/>
              <a:t>un ambiente de comunicación horizontal, asertiva y de </a:t>
            </a:r>
            <a:r>
              <a:rPr lang="es-MX" sz="2400" dirty="0" smtClean="0"/>
              <a:t>cooperación</a:t>
            </a:r>
          </a:p>
          <a:p>
            <a:pPr algn="l"/>
            <a:r>
              <a:rPr lang="es-ES" sz="2400" dirty="0" smtClean="0"/>
              <a:t>						    Cabrera</a:t>
            </a:r>
            <a:r>
              <a:rPr lang="es-ES" sz="2400" dirty="0"/>
              <a:t>, </a:t>
            </a:r>
            <a:r>
              <a:rPr lang="es-ES" sz="2400" dirty="0" smtClean="0"/>
              <a:t>2012</a:t>
            </a:r>
            <a:endParaRPr lang="es-MX" sz="2400" dirty="0"/>
          </a:p>
          <a:p>
            <a:pPr marL="342900" indent="-342900" algn="l">
              <a:buFont typeface="Arial" pitchFamily="34" charset="0"/>
              <a:buChar char="•"/>
            </a:pPr>
            <a:endParaRPr lang="es-ES" sz="2800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1457654" y="548680"/>
            <a:ext cx="6228692" cy="1080120"/>
          </a:xfrm>
          <a:prstGeom prst="rect">
            <a:avLst/>
          </a:prstGeom>
          <a:solidFill>
            <a:schemeClr val="accent2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Los retos …</a:t>
            </a:r>
            <a:br>
              <a:rPr lang="es-MX" sz="3200" dirty="0" smtClean="0">
                <a:solidFill>
                  <a:schemeClr val="bg1"/>
                </a:solidFill>
              </a:rPr>
            </a:br>
            <a:r>
              <a:rPr lang="es-MX" sz="3200" dirty="0" smtClean="0">
                <a:solidFill>
                  <a:schemeClr val="bg1"/>
                </a:solidFill>
              </a:rPr>
              <a:t>Con los docentes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2132856"/>
            <a:ext cx="7355160" cy="4075176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s-CR" sz="2400" dirty="0"/>
              <a:t>¿Por qué hablar de las competencias?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R" sz="2400" dirty="0" smtClean="0"/>
              <a:t>¿Qué significan las competencias? </a:t>
            </a:r>
            <a:endParaRPr lang="es-CR" sz="2400" dirty="0"/>
          </a:p>
          <a:p>
            <a:pPr marL="457200" indent="-457200" algn="l">
              <a:buFont typeface="+mj-lt"/>
              <a:buAutoNum type="arabicPeriod"/>
            </a:pPr>
            <a:r>
              <a:rPr lang="es-MX" sz="2400" dirty="0" smtClean="0"/>
              <a:t>¿</a:t>
            </a:r>
            <a:r>
              <a:rPr lang="es-MX" sz="2400" dirty="0"/>
              <a:t>Realmente el enfoque por competencias es un instrumento útil que permite aportar un nuevo sentido a la educación y al </a:t>
            </a:r>
            <a:r>
              <a:rPr lang="es-MX" sz="2400" dirty="0" smtClean="0"/>
              <a:t>aprendizaje?</a:t>
            </a:r>
            <a:endParaRPr lang="es-CR" sz="2400" dirty="0"/>
          </a:p>
          <a:p>
            <a:pPr marL="457200" indent="-457200" algn="l">
              <a:buFont typeface="+mj-lt"/>
              <a:buAutoNum type="arabicPeriod"/>
            </a:pPr>
            <a:r>
              <a:rPr lang="es-CR" sz="2400" dirty="0" smtClean="0"/>
              <a:t>¿Qué retos plantea el EBC?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CR" sz="2400" dirty="0" smtClean="0"/>
              <a:t>¿Se podría continuar con la misma administración académico-administrativa en las Instituciones educativas?</a:t>
            </a:r>
            <a:endParaRPr lang="es-CR" sz="2400" dirty="0"/>
          </a:p>
          <a:p>
            <a:pPr marL="457200" indent="-457200" algn="l">
              <a:buFont typeface="+mj-lt"/>
              <a:buAutoNum type="arabicPeriod"/>
            </a:pPr>
            <a:endParaRPr lang="es-CR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840760" cy="1008112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CR" sz="4000" dirty="0">
                <a:solidFill>
                  <a:schemeClr val="bg1"/>
                </a:solidFill>
              </a:rPr>
              <a:t>Preguntas generadoras </a:t>
            </a:r>
          </a:p>
        </p:txBody>
      </p:sp>
    </p:spTree>
    <p:extLst>
      <p:ext uri="{BB962C8B-B14F-4D97-AF65-F5344CB8AC3E}">
        <p14:creationId xmlns:p14="http://schemas.microsoft.com/office/powerpoint/2010/main" val="20806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8064896" cy="4176464"/>
          </a:xfrm>
        </p:spPr>
        <p:txBody>
          <a:bodyPr>
            <a:normAutofit/>
          </a:bodyPr>
          <a:lstStyle/>
          <a:p>
            <a:r>
              <a:rPr lang="es-ES" sz="2400" spc="30" dirty="0">
                <a:latin typeface="+mn-lt"/>
                <a:ea typeface="+mn-ea"/>
                <a:cs typeface="Tahoma" pitchFamily="34" charset="0"/>
              </a:rPr>
              <a:t>Es un proceso a través del cual se reúne la </a:t>
            </a:r>
          </a:p>
          <a:p>
            <a:r>
              <a:rPr lang="es-ES" sz="2400" spc="30" dirty="0">
                <a:latin typeface="+mn-lt"/>
                <a:ea typeface="+mn-ea"/>
                <a:cs typeface="Tahoma" pitchFamily="34" charset="0"/>
              </a:rPr>
              <a:t>evidencia suficiente para comparar un desempeño, </a:t>
            </a:r>
          </a:p>
          <a:p>
            <a:r>
              <a:rPr lang="es-ES" sz="2400" spc="30" dirty="0">
                <a:latin typeface="+mn-lt"/>
                <a:ea typeface="+mn-ea"/>
                <a:cs typeface="Tahoma" pitchFamily="34" charset="0"/>
              </a:rPr>
              <a:t>conocimientos, habilidades y actitudes, con </a:t>
            </a:r>
          </a:p>
          <a:p>
            <a:r>
              <a:rPr lang="es-ES" sz="2400" spc="30" dirty="0">
                <a:latin typeface="+mn-lt"/>
                <a:ea typeface="+mn-ea"/>
                <a:cs typeface="Tahoma" pitchFamily="34" charset="0"/>
              </a:rPr>
              <a:t>relación a un estándar definido en una norma.</a:t>
            </a:r>
          </a:p>
          <a:p>
            <a:endParaRPr lang="es-CR" sz="2400" spc="30" dirty="0"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161856" cy="70104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s-CR" sz="3600" dirty="0" smtClean="0"/>
              <a:t>Los Retos en la evaluación</a:t>
            </a:r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40362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777534"/>
              </p:ext>
            </p:extLst>
          </p:nvPr>
        </p:nvGraphicFramePr>
        <p:xfrm>
          <a:off x="708484" y="2204864"/>
          <a:ext cx="7696200" cy="41847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16424"/>
                <a:gridCol w="3879776"/>
              </a:tblGrid>
              <a:tr h="355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EVALUACIÓN TRADICIONAL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EVALUACIÓN BASA EN COMPETENCIAS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55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Asociada a un curso o programa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Asociada a evidenciar una competencia.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Mide conocimientos de materias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Evidencia adquisición de competencia, conocimientos, habilidades y actitudes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Aprobación basada en escala de puntos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 evidencia del desempeño permite declarar competente o aún no competente.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 realiza en tiempo definidos y acotados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 realiza en forma permanente, durante todo el proceso.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se conocen las preguntas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Los alumnos son participes del proceso, conocen qué, cómo y los criterios con los cuáles se les evaluara.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Usa comparaciones estadísticas.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 individual, no compara alumnos entre sí.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 realiza preferentemente en ambientes académicos.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 realiza preferentemente en ambientes reales(o simulados) de trabajo.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5 Título"/>
          <p:cNvSpPr txBox="1">
            <a:spLocks/>
          </p:cNvSpPr>
          <p:nvPr/>
        </p:nvSpPr>
        <p:spPr>
          <a:xfrm>
            <a:off x="1475656" y="764704"/>
            <a:ext cx="6161856" cy="72008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600" b="1" dirty="0" smtClean="0">
                <a:solidFill>
                  <a:schemeClr val="bg1"/>
                </a:solidFill>
              </a:rPr>
              <a:t>LOS RETOS EN LA EVALUACIÓN</a:t>
            </a:r>
            <a:endParaRPr lang="es-C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764704"/>
            <a:ext cx="8686800" cy="1143000"/>
          </a:xfrm>
          <a:solidFill>
            <a:schemeClr val="accent2"/>
          </a:solidFill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¿Cómo podemos valorar el trabajo del estudiante</a:t>
            </a:r>
            <a:r>
              <a:rPr lang="es-ES_tradnl" sz="3600" b="1" dirty="0" smtClean="0">
                <a:solidFill>
                  <a:schemeClr val="bg1"/>
                </a:solidFill>
              </a:rPr>
              <a:t>? 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  <p:sp>
        <p:nvSpPr>
          <p:cNvPr id="1137667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2132855"/>
            <a:ext cx="8108950" cy="47160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_tradnl" sz="2400" dirty="0"/>
              <a:t>Poblete, </a:t>
            </a:r>
            <a:r>
              <a:rPr lang="es-ES_tradnl" sz="2400" dirty="0" smtClean="0"/>
              <a:t>2007, determina los siguientes aspectos a considerar: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_tradnl" sz="2400" dirty="0" smtClean="0"/>
              <a:t>el </a:t>
            </a:r>
            <a:r>
              <a:rPr lang="es-ES_tradnl" sz="2400" dirty="0"/>
              <a:t>número de horas de clases presenciales.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ES_tradnl" sz="2400" dirty="0"/>
              <a:t>la cantidad de trabajo personal que exige la asignatura:</a:t>
            </a:r>
          </a:p>
          <a:p>
            <a:pPr marL="1066800" lvl="8" indent="-347663" algn="l">
              <a:buFont typeface="Arial" pitchFamily="34" charset="0"/>
              <a:buChar char="•"/>
            </a:pPr>
            <a:r>
              <a:rPr lang="es-ES_tradnl" sz="2200" b="1" dirty="0"/>
              <a:t>búsqueda y selección de materiales (libros, revistas),</a:t>
            </a:r>
          </a:p>
          <a:p>
            <a:pPr marL="1066800" lvl="8" indent="-347663" algn="l">
              <a:buFont typeface="Arial" pitchFamily="34" charset="0"/>
              <a:buChar char="•"/>
            </a:pPr>
            <a:r>
              <a:rPr lang="es-ES_tradnl" sz="2200" b="1" dirty="0"/>
              <a:t>lectura y estudio de dichos materiales,</a:t>
            </a:r>
          </a:p>
          <a:p>
            <a:pPr marL="1066800" lvl="8" indent="-347663" algn="l">
              <a:buFont typeface="Arial" pitchFamily="34" charset="0"/>
              <a:buChar char="•"/>
            </a:pPr>
            <a:r>
              <a:rPr lang="es-ES_tradnl" sz="2200" b="1" dirty="0" smtClean="0"/>
              <a:t>redacción </a:t>
            </a:r>
            <a:r>
              <a:rPr lang="es-ES_tradnl" sz="2200" b="1" dirty="0"/>
              <a:t>de trabajos,</a:t>
            </a:r>
          </a:p>
          <a:p>
            <a:pPr marL="1066800" lvl="8" indent="-347663" algn="l">
              <a:buFont typeface="Arial" pitchFamily="34" charset="0"/>
              <a:buChar char="•"/>
            </a:pPr>
            <a:r>
              <a:rPr lang="es-ES_tradnl" sz="2200" b="1" dirty="0"/>
              <a:t>trabajo en el laboratorio,</a:t>
            </a:r>
          </a:p>
          <a:p>
            <a:pPr marL="1066800" lvl="8" indent="-347663" algn="l">
              <a:buFont typeface="Arial" pitchFamily="34" charset="0"/>
              <a:buChar char="•"/>
            </a:pPr>
            <a:r>
              <a:rPr lang="es-ES_tradnl" sz="2200" b="1" dirty="0"/>
              <a:t>realización de informes,</a:t>
            </a:r>
          </a:p>
          <a:p>
            <a:pPr marL="1066800" lvl="8" indent="-347663" algn="l">
              <a:buFont typeface="Arial" pitchFamily="34" charset="0"/>
              <a:buChar char="•"/>
            </a:pPr>
            <a:r>
              <a:rPr lang="es-ES_tradnl" sz="2200" b="1" dirty="0"/>
              <a:t>estudios empíricos, etc.</a:t>
            </a:r>
          </a:p>
        </p:txBody>
      </p:sp>
    </p:spTree>
    <p:extLst>
      <p:ext uri="{BB962C8B-B14F-4D97-AF65-F5344CB8AC3E}">
        <p14:creationId xmlns:p14="http://schemas.microsoft.com/office/powerpoint/2010/main" val="23366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776164" y="1916832"/>
            <a:ext cx="7684268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7663" indent="-347663" algn="l">
              <a:buFont typeface="Arial" pitchFamily="34" charset="0"/>
              <a:buChar char="•"/>
            </a:pPr>
            <a:r>
              <a:rPr lang="es-MX" sz="2200" dirty="0" smtClean="0"/>
              <a:t>La educación basada en competencias, exige a los docentes ser competentes en el diseño y la operación de situaciones didácticas (Pimienta 2011).</a:t>
            </a:r>
          </a:p>
          <a:p>
            <a:pPr marL="347663" indent="-347663" algn="l">
              <a:buFont typeface="Arial" pitchFamily="34" charset="0"/>
              <a:buChar char="•"/>
            </a:pPr>
            <a:r>
              <a:rPr lang="es-MX" sz="2200" dirty="0" smtClean="0"/>
              <a:t>Por lo que, es necesario conocer las metodologías y estrategias de enseñanza – aprendizaje, o estrategias didácticas.</a:t>
            </a:r>
          </a:p>
          <a:p>
            <a:pPr marL="347663" indent="-347663" algn="l">
              <a:buFont typeface="Arial" pitchFamily="34" charset="0"/>
              <a:buChar char="•"/>
            </a:pPr>
            <a:r>
              <a:rPr lang="es-MX" sz="2200" dirty="0" smtClean="0"/>
              <a:t>Elegir entre las: </a:t>
            </a:r>
          </a:p>
          <a:p>
            <a:pPr marL="979488" indent="-347663" algn="l">
              <a:buFont typeface="Arial" pitchFamily="34" charset="0"/>
              <a:buChar char="•"/>
            </a:pPr>
            <a:r>
              <a:rPr lang="es-MX" sz="2200" dirty="0"/>
              <a:t>Estrategias para indagar sobre los conocimientos previos.</a:t>
            </a:r>
          </a:p>
          <a:p>
            <a:pPr marL="979488" indent="-347663" algn="l">
              <a:buFont typeface="Arial" pitchFamily="34" charset="0"/>
              <a:buChar char="•"/>
            </a:pPr>
            <a:r>
              <a:rPr lang="es-MX" sz="2200" dirty="0"/>
              <a:t>Estrategias que promueven la comprensión mediante la organización de la información.</a:t>
            </a:r>
          </a:p>
          <a:p>
            <a:pPr marL="979488" indent="-347663" algn="l">
              <a:buFont typeface="Arial" pitchFamily="34" charset="0"/>
              <a:buChar char="•"/>
            </a:pPr>
            <a:r>
              <a:rPr lang="es-MX" sz="2200" dirty="0"/>
              <a:t>Metodologías activas para contribuir al desarrollo de competencias.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s-MX" sz="2200" dirty="0" smtClean="0"/>
          </a:p>
        </p:txBody>
      </p:sp>
      <p:sp>
        <p:nvSpPr>
          <p:cNvPr id="4" name="5 Título"/>
          <p:cNvSpPr txBox="1">
            <a:spLocks/>
          </p:cNvSpPr>
          <p:nvPr/>
        </p:nvSpPr>
        <p:spPr>
          <a:xfrm>
            <a:off x="1475656" y="980728"/>
            <a:ext cx="6161856" cy="701040"/>
          </a:xfrm>
          <a:prstGeom prst="rect">
            <a:avLst/>
          </a:prstGeom>
          <a:solidFill>
            <a:schemeClr val="accent2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CR" sz="3600" dirty="0" smtClean="0"/>
              <a:t>Los Retos en la Mediación</a:t>
            </a:r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33719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836712"/>
            <a:ext cx="7772400" cy="1143000"/>
          </a:xfrm>
          <a:solidFill>
            <a:schemeClr val="accent2"/>
          </a:solidFill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ESTABLECIMIENTO DE UN PLAN ESTRATÉGICO ADECUADO A LA INNOVACIÓN</a:t>
            </a:r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1560" y="2204864"/>
            <a:ext cx="6696744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Tx/>
              <a:buNone/>
            </a:pPr>
            <a:r>
              <a:rPr lang="es-ES" dirty="0" smtClean="0">
                <a:solidFill>
                  <a:schemeClr val="tx1"/>
                </a:solidFill>
              </a:rPr>
              <a:t>Poblete (2007) establece cinco fases: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32375397"/>
              </p:ext>
            </p:extLst>
          </p:nvPr>
        </p:nvGraphicFramePr>
        <p:xfrm>
          <a:off x="755576" y="2564904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50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3492501" y="685397"/>
            <a:ext cx="2087563" cy="1225651"/>
          </a:xfrm>
          <a:prstGeom prst="ellipse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18900000" scaled="1"/>
          </a:gra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Necesidades de </a:t>
            </a: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los sectores</a:t>
            </a:r>
          </a:p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>
                <a:solidFill>
                  <a:schemeClr val="bg1"/>
                </a:solidFill>
              </a:rPr>
              <a:t>Convergencia con el estado</a:t>
            </a:r>
          </a:p>
          <a:p>
            <a:pPr algn="ctr"/>
            <a:r>
              <a:rPr lang="es-ES" sz="1100">
                <a:solidFill>
                  <a:schemeClr val="bg1"/>
                </a:solidFill>
              </a:rPr>
              <a:t> del arte y la disciplina</a:t>
            </a:r>
          </a:p>
          <a:p>
            <a:pPr algn="ctr"/>
            <a:endParaRPr lang="es-ES" sz="1100">
              <a:solidFill>
                <a:schemeClr val="bg1"/>
              </a:solidFill>
            </a:endParaRPr>
          </a:p>
          <a:p>
            <a:pPr algn="ctr"/>
            <a:endParaRPr lang="es-ES" sz="1100">
              <a:solidFill>
                <a:schemeClr val="bg1"/>
              </a:solidFill>
            </a:endParaRPr>
          </a:p>
        </p:txBody>
      </p:sp>
      <p:sp>
        <p:nvSpPr>
          <p:cNvPr id="14341" name="Oval 7"/>
          <p:cNvSpPr>
            <a:spLocks noChangeArrowheads="1"/>
          </p:cNvSpPr>
          <p:nvPr/>
        </p:nvSpPr>
        <p:spPr bwMode="auto">
          <a:xfrm>
            <a:off x="6156326" y="1784048"/>
            <a:ext cx="2016125" cy="1225651"/>
          </a:xfrm>
          <a:prstGeom prst="ellipse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18900000" scaled="1"/>
          </a:gra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b="1">
              <a:solidFill>
                <a:schemeClr val="bg1"/>
              </a:solidFill>
            </a:endParaRP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Identificación  de  </a:t>
            </a: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Campos profesionales</a:t>
            </a:r>
          </a:p>
          <a:p>
            <a:pPr algn="ctr" eaLnBrk="0" hangingPunct="0"/>
            <a:r>
              <a:rPr lang="es-ES" sz="1100">
                <a:solidFill>
                  <a:schemeClr val="bg1"/>
                </a:solidFill>
              </a:rPr>
              <a:t>donde se desarrollará</a:t>
            </a:r>
          </a:p>
          <a:p>
            <a:pPr algn="ctr" eaLnBrk="0" hangingPunct="0"/>
            <a:r>
              <a:rPr lang="es-ES" sz="1100">
                <a:solidFill>
                  <a:schemeClr val="bg1"/>
                </a:solidFill>
              </a:rPr>
              <a:t> el egresado</a:t>
            </a:r>
          </a:p>
          <a:p>
            <a:pPr algn="ctr" eaLnBrk="0" hangingPunct="0"/>
            <a:endParaRPr lang="es-ES" sz="1100">
              <a:solidFill>
                <a:schemeClr val="bg1"/>
              </a:solidFill>
            </a:endParaRPr>
          </a:p>
          <a:p>
            <a:pPr algn="ctr" eaLnBrk="0" hangingPunct="0"/>
            <a:endParaRPr lang="es-ES" sz="1100">
              <a:solidFill>
                <a:schemeClr val="bg1"/>
              </a:solidFill>
            </a:endParaRPr>
          </a:p>
        </p:txBody>
      </p:sp>
      <p:sp>
        <p:nvSpPr>
          <p:cNvPr id="14342" name="Oval 8"/>
          <p:cNvSpPr>
            <a:spLocks noChangeArrowheads="1"/>
          </p:cNvSpPr>
          <p:nvPr/>
        </p:nvSpPr>
        <p:spPr bwMode="auto">
          <a:xfrm>
            <a:off x="539750" y="137079"/>
            <a:ext cx="2160588" cy="1080508"/>
          </a:xfrm>
          <a:prstGeom prst="ellipse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18900000" scaled="1"/>
          </a:gra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b="1" dirty="0">
              <a:solidFill>
                <a:schemeClr val="bg1"/>
              </a:solidFill>
            </a:endParaRPr>
          </a:p>
          <a:p>
            <a:pPr algn="ctr"/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Estudio de viabilidad</a:t>
            </a:r>
          </a:p>
          <a:p>
            <a:pPr algn="ctr"/>
            <a:r>
              <a:rPr lang="es-ES" sz="1100" dirty="0">
                <a:solidFill>
                  <a:schemeClr val="bg1"/>
                </a:solidFill>
              </a:rPr>
              <a:t>Vocación  y necesidades</a:t>
            </a:r>
          </a:p>
          <a:p>
            <a:pPr algn="ctr"/>
            <a:r>
              <a:rPr lang="es-ES" sz="1100" dirty="0">
                <a:solidFill>
                  <a:schemeClr val="bg1"/>
                </a:solidFill>
              </a:rPr>
              <a:t>de la región, estado del arte </a:t>
            </a:r>
          </a:p>
          <a:p>
            <a:pPr algn="ctr"/>
            <a:r>
              <a:rPr lang="es-ES" sz="1100" dirty="0">
                <a:solidFill>
                  <a:schemeClr val="bg1"/>
                </a:solidFill>
              </a:rPr>
              <a:t>de la carrera y disciplina</a:t>
            </a:r>
          </a:p>
          <a:p>
            <a:pPr algn="ctr"/>
            <a:endParaRPr lang="es-ES" sz="1100" dirty="0">
              <a:solidFill>
                <a:schemeClr val="bg1"/>
              </a:solidFill>
            </a:endParaRPr>
          </a:p>
          <a:p>
            <a:pPr algn="ctr"/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14343" name="Oval 10"/>
          <p:cNvSpPr>
            <a:spLocks noChangeArrowheads="1"/>
          </p:cNvSpPr>
          <p:nvPr/>
        </p:nvSpPr>
        <p:spPr bwMode="auto">
          <a:xfrm>
            <a:off x="6084889" y="3519714"/>
            <a:ext cx="2016125" cy="1122842"/>
          </a:xfrm>
          <a:prstGeom prst="ellipse">
            <a:avLst/>
          </a:prstGeom>
          <a:gradFill rotWithShape="1">
            <a:gsLst>
              <a:gs pos="0">
                <a:srgbClr val="477618"/>
              </a:gs>
              <a:gs pos="50000">
                <a:srgbClr val="99FF33"/>
              </a:gs>
              <a:gs pos="100000">
                <a:srgbClr val="477618"/>
              </a:gs>
            </a:gsLst>
            <a:lin ang="18900000" scaled="1"/>
          </a:gra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solidFill>
                <a:schemeClr val="bg1"/>
              </a:solidFill>
            </a:endParaRPr>
          </a:p>
          <a:p>
            <a:pPr algn="ctr" eaLnBrk="0" hangingPunct="0"/>
            <a:r>
              <a:rPr lang="es-ES" sz="1100" b="1">
                <a:solidFill>
                  <a:schemeClr val="bg1"/>
                </a:solidFill>
              </a:rPr>
              <a:t>Determinación de  funciones</a:t>
            </a:r>
            <a:r>
              <a:rPr lang="es-ES" sz="1100">
                <a:solidFill>
                  <a:schemeClr val="bg1"/>
                </a:solidFill>
              </a:rPr>
              <a:t> </a:t>
            </a:r>
          </a:p>
          <a:p>
            <a:pPr algn="ctr" eaLnBrk="0" hangingPunct="0"/>
            <a:r>
              <a:rPr lang="es-ES" sz="1100">
                <a:solidFill>
                  <a:schemeClr val="bg1"/>
                </a:solidFill>
              </a:rPr>
              <a:t>por campo profesional</a:t>
            </a:r>
          </a:p>
          <a:p>
            <a:pPr algn="ctr" eaLnBrk="0" hangingPunct="0"/>
            <a:endParaRPr lang="es-ES" sz="1100">
              <a:solidFill>
                <a:schemeClr val="bg1"/>
              </a:solidFill>
            </a:endParaRPr>
          </a:p>
        </p:txBody>
      </p:sp>
      <p:sp>
        <p:nvSpPr>
          <p:cNvPr id="14344" name="Oval 11"/>
          <p:cNvSpPr>
            <a:spLocks noChangeArrowheads="1"/>
          </p:cNvSpPr>
          <p:nvPr/>
        </p:nvSpPr>
        <p:spPr bwMode="auto">
          <a:xfrm>
            <a:off x="1331913" y="4948969"/>
            <a:ext cx="2159000" cy="1223634"/>
          </a:xfrm>
          <a:prstGeom prst="ellipse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18900000" scaled="1"/>
          </a:gra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100">
                <a:solidFill>
                  <a:schemeClr val="bg1"/>
                </a:solidFill>
              </a:rPr>
              <a:t>Identificación </a:t>
            </a:r>
            <a:r>
              <a:rPr lang="es-ES" sz="1100" b="1">
                <a:solidFill>
                  <a:schemeClr val="bg1"/>
                </a:solidFill>
              </a:rPr>
              <a:t>elementos de la</a:t>
            </a: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competencia</a:t>
            </a:r>
            <a:r>
              <a:rPr lang="es-ES" sz="1100">
                <a:solidFill>
                  <a:schemeClr val="bg1"/>
                </a:solidFill>
              </a:rPr>
              <a:t>: conocimientos,</a:t>
            </a:r>
          </a:p>
          <a:p>
            <a:pPr algn="ctr"/>
            <a:r>
              <a:rPr lang="es-ES" sz="1100">
                <a:solidFill>
                  <a:schemeClr val="bg1"/>
                </a:solidFill>
              </a:rPr>
              <a:t> capacidades, habilidades, actitudes ,</a:t>
            </a:r>
          </a:p>
          <a:p>
            <a:pPr algn="ctr"/>
            <a:r>
              <a:rPr lang="es-ES" sz="1100">
                <a:solidFill>
                  <a:schemeClr val="bg1"/>
                </a:solidFill>
              </a:rPr>
              <a:t>aptitudes y valores</a:t>
            </a:r>
          </a:p>
        </p:txBody>
      </p:sp>
      <p:sp>
        <p:nvSpPr>
          <p:cNvPr id="14345" name="Oval 12"/>
          <p:cNvSpPr>
            <a:spLocks noChangeArrowheads="1"/>
          </p:cNvSpPr>
          <p:nvPr/>
        </p:nvSpPr>
        <p:spPr bwMode="auto">
          <a:xfrm>
            <a:off x="3419475" y="2606525"/>
            <a:ext cx="2305050" cy="1187349"/>
          </a:xfrm>
          <a:prstGeom prst="ellipse">
            <a:avLst/>
          </a:prstGeom>
          <a:gradFill rotWithShape="1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18900000" scaled="1"/>
          </a:gradFill>
          <a:ln w="9525" algn="ctr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s-ES" sz="1100" b="1" dirty="0">
                <a:solidFill>
                  <a:schemeClr val="bg1"/>
                </a:solidFill>
              </a:rPr>
              <a:t>Clasificación de asignaturas</a:t>
            </a:r>
          </a:p>
          <a:p>
            <a:pPr algn="ctr" eaLnBrk="0" hangingPunct="0"/>
            <a:r>
              <a:rPr lang="es-ES" sz="1100" dirty="0">
                <a:solidFill>
                  <a:schemeClr val="bg1"/>
                </a:solidFill>
              </a:rPr>
              <a:t>Por su </a:t>
            </a:r>
            <a:r>
              <a:rPr lang="es-ES" sz="1100" dirty="0" smtClean="0">
                <a:solidFill>
                  <a:schemeClr val="bg1"/>
                </a:solidFill>
              </a:rPr>
              <a:t>tipo</a:t>
            </a:r>
            <a:r>
              <a:rPr lang="es-ES" sz="1100" dirty="0">
                <a:solidFill>
                  <a:schemeClr val="bg1"/>
                </a:solidFill>
              </a:rPr>
              <a:t>: </a:t>
            </a:r>
            <a:r>
              <a:rPr lang="es-ES" sz="1100" dirty="0" smtClean="0">
                <a:solidFill>
                  <a:schemeClr val="bg1"/>
                </a:solidFill>
              </a:rPr>
              <a:t>Básicas, </a:t>
            </a:r>
            <a:endParaRPr lang="es-ES" sz="11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s-ES" sz="1100" dirty="0">
                <a:solidFill>
                  <a:schemeClr val="bg1"/>
                </a:solidFill>
              </a:rPr>
              <a:t>Transversales </a:t>
            </a:r>
            <a:r>
              <a:rPr lang="es-ES" sz="1100" dirty="0" smtClean="0">
                <a:solidFill>
                  <a:schemeClr val="bg1"/>
                </a:solidFill>
              </a:rPr>
              <a:t>y</a:t>
            </a:r>
            <a:endParaRPr lang="es-ES" sz="11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s-ES" sz="1100" dirty="0" smtClean="0">
                <a:solidFill>
                  <a:schemeClr val="bg1"/>
                </a:solidFill>
              </a:rPr>
              <a:t>Específicas</a:t>
            </a:r>
            <a:endParaRPr lang="es-ES" sz="1100" dirty="0">
              <a:solidFill>
                <a:schemeClr val="bg1"/>
              </a:solidFill>
            </a:endParaRPr>
          </a:p>
          <a:p>
            <a:pPr algn="ctr" eaLnBrk="0" hangingPunct="0"/>
            <a:endParaRPr lang="es-ES" sz="1100" dirty="0">
              <a:solidFill>
                <a:schemeClr val="bg1"/>
              </a:solidFill>
            </a:endParaRPr>
          </a:p>
        </p:txBody>
      </p:sp>
      <p:sp>
        <p:nvSpPr>
          <p:cNvPr id="14346" name="Oval 13"/>
          <p:cNvSpPr>
            <a:spLocks noChangeArrowheads="1"/>
          </p:cNvSpPr>
          <p:nvPr/>
        </p:nvSpPr>
        <p:spPr bwMode="auto">
          <a:xfrm>
            <a:off x="539751" y="3064127"/>
            <a:ext cx="2232025" cy="1082524"/>
          </a:xfrm>
          <a:prstGeom prst="ellipse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18900000" scaled="1"/>
          </a:gra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100">
                <a:solidFill>
                  <a:schemeClr val="bg1"/>
                </a:solidFill>
              </a:rPr>
              <a:t>Identificación de los conocimiento</a:t>
            </a:r>
          </a:p>
          <a:p>
            <a:pPr algn="ctr"/>
            <a:r>
              <a:rPr lang="es-ES" sz="1100">
                <a:solidFill>
                  <a:schemeClr val="bg1"/>
                </a:solidFill>
              </a:rPr>
              <a:t>requeridos para lograr la capacidad</a:t>
            </a:r>
          </a:p>
          <a:p>
            <a:pPr algn="ctr"/>
            <a:r>
              <a:rPr lang="es-ES" sz="1100" b="1">
                <a:solidFill>
                  <a:schemeClr val="bg1"/>
                </a:solidFill>
              </a:rPr>
              <a:t>determinación de</a:t>
            </a:r>
            <a:r>
              <a:rPr lang="es-ES" sz="1100">
                <a:solidFill>
                  <a:schemeClr val="bg1"/>
                </a:solidFill>
              </a:rPr>
              <a:t> </a:t>
            </a:r>
            <a:r>
              <a:rPr lang="es-ES" sz="1100" b="1">
                <a:solidFill>
                  <a:schemeClr val="bg1"/>
                </a:solidFill>
              </a:rPr>
              <a:t>asignaturas</a:t>
            </a:r>
          </a:p>
        </p:txBody>
      </p:sp>
      <p:sp>
        <p:nvSpPr>
          <p:cNvPr id="14347" name="Oval 14"/>
          <p:cNvSpPr>
            <a:spLocks noChangeArrowheads="1"/>
          </p:cNvSpPr>
          <p:nvPr/>
        </p:nvSpPr>
        <p:spPr bwMode="auto">
          <a:xfrm>
            <a:off x="4498975" y="5019524"/>
            <a:ext cx="2089150" cy="1153079"/>
          </a:xfrm>
          <a:prstGeom prst="ellipse">
            <a:avLst/>
          </a:prstGeom>
          <a:gradFill rotWithShape="1">
            <a:gsLst>
              <a:gs pos="0">
                <a:srgbClr val="00765E"/>
              </a:gs>
              <a:gs pos="50000">
                <a:srgbClr val="00FFCC"/>
              </a:gs>
              <a:gs pos="100000">
                <a:srgbClr val="00765E"/>
              </a:gs>
            </a:gsLst>
            <a:lin ang="18900000" scaled="1"/>
          </a:gra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>
              <a:solidFill>
                <a:schemeClr val="bg1"/>
              </a:solidFill>
            </a:endParaRPr>
          </a:p>
          <a:p>
            <a:pPr algn="ctr" eaLnBrk="0" hangingPunct="0"/>
            <a:r>
              <a:rPr lang="es-ES" sz="1100">
                <a:solidFill>
                  <a:schemeClr val="bg1"/>
                </a:solidFill>
              </a:rPr>
              <a:t>Determinación de </a:t>
            </a:r>
            <a:r>
              <a:rPr lang="es-ES" sz="1100" b="1" i="1">
                <a:solidFill>
                  <a:schemeClr val="bg1"/>
                </a:solidFill>
              </a:rPr>
              <a:t>competencias</a:t>
            </a:r>
          </a:p>
          <a:p>
            <a:pPr algn="ctr" eaLnBrk="0" hangingPunct="0"/>
            <a:r>
              <a:rPr lang="es-ES" sz="1100" b="1" i="1">
                <a:solidFill>
                  <a:schemeClr val="bg1"/>
                </a:solidFill>
              </a:rPr>
              <a:t> y  capacidades </a:t>
            </a:r>
          </a:p>
          <a:p>
            <a:pPr algn="ctr" eaLnBrk="0" hangingPunct="0"/>
            <a:r>
              <a:rPr lang="es-ES" sz="1100">
                <a:solidFill>
                  <a:schemeClr val="bg1"/>
                </a:solidFill>
              </a:rPr>
              <a:t>por función, inclusión Referentes</a:t>
            </a:r>
          </a:p>
          <a:p>
            <a:pPr algn="ctr" eaLnBrk="0" hangingPunct="0"/>
            <a:r>
              <a:rPr lang="es-ES" sz="1100">
                <a:solidFill>
                  <a:schemeClr val="bg1"/>
                </a:solidFill>
              </a:rPr>
              <a:t>Normativos</a:t>
            </a:r>
          </a:p>
        </p:txBody>
      </p:sp>
      <p:sp>
        <p:nvSpPr>
          <p:cNvPr id="14348" name="AutoShape 15"/>
          <p:cNvSpPr>
            <a:spLocks noChangeArrowheads="1"/>
          </p:cNvSpPr>
          <p:nvPr/>
        </p:nvSpPr>
        <p:spPr bwMode="auto">
          <a:xfrm>
            <a:off x="2773363" y="685397"/>
            <a:ext cx="646112" cy="181429"/>
          </a:xfrm>
          <a:prstGeom prst="curvedDownArrow">
            <a:avLst>
              <a:gd name="adj1" fmla="val 90444"/>
              <a:gd name="adj2" fmla="val 180889"/>
              <a:gd name="adj3" fmla="val 33333"/>
            </a:avLst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349" name="AutoShape 16"/>
          <p:cNvSpPr>
            <a:spLocks noChangeArrowheads="1"/>
          </p:cNvSpPr>
          <p:nvPr/>
        </p:nvSpPr>
        <p:spPr bwMode="auto">
          <a:xfrm>
            <a:off x="5724525" y="1417159"/>
            <a:ext cx="647700" cy="145143"/>
          </a:xfrm>
          <a:prstGeom prst="curvedDownArrow">
            <a:avLst>
              <a:gd name="adj1" fmla="val 113333"/>
              <a:gd name="adj2" fmla="val 226667"/>
              <a:gd name="adj3" fmla="val 33333"/>
            </a:avLst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350" name="AutoShape 17"/>
          <p:cNvSpPr>
            <a:spLocks noChangeArrowheads="1"/>
          </p:cNvSpPr>
          <p:nvPr/>
        </p:nvSpPr>
        <p:spPr bwMode="auto">
          <a:xfrm>
            <a:off x="7812089" y="3064128"/>
            <a:ext cx="217487" cy="505985"/>
          </a:xfrm>
          <a:prstGeom prst="curvedLeftArrow">
            <a:avLst>
              <a:gd name="adj1" fmla="val 36642"/>
              <a:gd name="adj2" fmla="val 7328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351" name="AutoShape 18"/>
          <p:cNvSpPr>
            <a:spLocks noChangeArrowheads="1"/>
          </p:cNvSpPr>
          <p:nvPr/>
        </p:nvSpPr>
        <p:spPr bwMode="auto">
          <a:xfrm>
            <a:off x="6804026" y="5073954"/>
            <a:ext cx="288925" cy="485825"/>
          </a:xfrm>
          <a:prstGeom prst="curvedLeftArrow">
            <a:avLst>
              <a:gd name="adj1" fmla="val 26483"/>
              <a:gd name="adj2" fmla="val 5296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352" name="AutoShape 19"/>
          <p:cNvSpPr>
            <a:spLocks noChangeArrowheads="1"/>
          </p:cNvSpPr>
          <p:nvPr/>
        </p:nvSpPr>
        <p:spPr bwMode="auto">
          <a:xfrm>
            <a:off x="2843213" y="3154842"/>
            <a:ext cx="576262" cy="183444"/>
          </a:xfrm>
          <a:prstGeom prst="curvedDownArrow">
            <a:avLst>
              <a:gd name="adj1" fmla="val 79780"/>
              <a:gd name="adj2" fmla="val 15956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353" name="AutoShape 20"/>
          <p:cNvSpPr>
            <a:spLocks noChangeArrowheads="1"/>
          </p:cNvSpPr>
          <p:nvPr/>
        </p:nvSpPr>
        <p:spPr bwMode="auto">
          <a:xfrm rot="10800000">
            <a:off x="3635375" y="5805715"/>
            <a:ext cx="649288" cy="197556"/>
          </a:xfrm>
          <a:prstGeom prst="curvedDownArrow">
            <a:avLst>
              <a:gd name="adj1" fmla="val 83469"/>
              <a:gd name="adj2" fmla="val 16693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354" name="AutoShape 21"/>
          <p:cNvSpPr>
            <a:spLocks noChangeArrowheads="1"/>
          </p:cNvSpPr>
          <p:nvPr/>
        </p:nvSpPr>
        <p:spPr bwMode="auto">
          <a:xfrm rot="10800000">
            <a:off x="1187450" y="4344208"/>
            <a:ext cx="215900" cy="590650"/>
          </a:xfrm>
          <a:prstGeom prst="curvedLeftArrow">
            <a:avLst>
              <a:gd name="adj1" fmla="val 43088"/>
              <a:gd name="adj2" fmla="val 8617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324202" y="6367740"/>
            <a:ext cx="7772400" cy="457603"/>
          </a:xfrm>
          <a:prstGeom prst="rect">
            <a:avLst/>
          </a:prstGeom>
          <a:solidFill>
            <a:schemeClr val="accent2"/>
          </a:solidFill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>
                <a:solidFill>
                  <a:schemeClr val="bg1"/>
                </a:solidFill>
              </a:rPr>
              <a:t>ESTABLECIMIENTO DE UN PLAN ESTRATÉGICO ADECUADO A LA INNOVACIÓN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07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 flipH="1">
            <a:off x="539626" y="5967273"/>
            <a:ext cx="8424862" cy="774095"/>
          </a:xfrm>
          <a:prstGeom prst="flowChartDocument">
            <a:avLst/>
          </a:prstGeom>
          <a:gradFill rotWithShape="1">
            <a:gsLst>
              <a:gs pos="0">
                <a:srgbClr val="735426"/>
              </a:gs>
              <a:gs pos="50000">
                <a:srgbClr val="F8B552"/>
              </a:gs>
              <a:gs pos="100000">
                <a:srgbClr val="73542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</a:pPr>
            <a:r>
              <a:rPr lang="es-ES" sz="1600" b="1" i="1">
                <a:solidFill>
                  <a:schemeClr val="bg1"/>
                </a:solidFill>
              </a:rPr>
              <a:t>Manual de asignatura: Planeación didáctica y el diseño instruccional</a:t>
            </a:r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 flipH="1">
            <a:off x="3922588" y="2294352"/>
            <a:ext cx="3024188" cy="1080508"/>
          </a:xfrm>
          <a:prstGeom prst="flowChartDocumen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</a:pPr>
            <a:r>
              <a:rPr lang="es-ES" sz="1600">
                <a:solidFill>
                  <a:schemeClr val="bg1"/>
                </a:solidFill>
              </a:rPr>
              <a:t>Estructuración del</a:t>
            </a:r>
            <a:r>
              <a:rPr lang="es-ES" sz="1600" b="1">
                <a:solidFill>
                  <a:schemeClr val="bg1"/>
                </a:solidFill>
              </a:rPr>
              <a:t> Mapa curricular</a:t>
            </a:r>
          </a:p>
          <a:p>
            <a:pPr marL="342900" indent="-342900" algn="ctr" eaLnBrk="0" hangingPunct="0">
              <a:lnSpc>
                <a:spcPct val="80000"/>
              </a:lnSpc>
            </a:pPr>
            <a:r>
              <a:rPr lang="es-ES" sz="1600">
                <a:solidFill>
                  <a:schemeClr val="bg1"/>
                </a:solidFill>
              </a:rPr>
              <a:t>1er, 2do  y 3 er. ciclo de formación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 flipH="1">
            <a:off x="557760" y="1402213"/>
            <a:ext cx="2376487" cy="792237"/>
          </a:xfrm>
          <a:prstGeom prst="flowChartTerminator">
            <a:avLst/>
          </a:prstGeom>
          <a:gradFill rotWithShape="1">
            <a:gsLst>
              <a:gs pos="0">
                <a:srgbClr val="764776"/>
              </a:gs>
              <a:gs pos="50000">
                <a:srgbClr val="FF99FF"/>
              </a:gs>
              <a:gs pos="100000">
                <a:srgbClr val="76477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</a:pPr>
            <a:r>
              <a:rPr lang="es-ES" sz="2000" b="1" dirty="0">
                <a:solidFill>
                  <a:schemeClr val="bg1"/>
                </a:solidFill>
              </a:rPr>
              <a:t>Perfil Profesional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 flipH="1">
            <a:off x="4282951" y="3878829"/>
            <a:ext cx="4032250" cy="1124857"/>
          </a:xfrm>
          <a:prstGeom prst="flowChartAlternateProcess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ES" sz="1600" b="1">
                <a:solidFill>
                  <a:schemeClr val="bg1"/>
                </a:solidFill>
              </a:rPr>
              <a:t>	Plan de estudio </a:t>
            </a:r>
            <a:r>
              <a:rPr lang="es-ES" sz="1600">
                <a:solidFill>
                  <a:schemeClr val="bg1"/>
                </a:solidFill>
              </a:rPr>
              <a:t>donde se definen: objetivos  (capacidades) y  justificación de la  asignatura, horas teóricas y prácticas créditos por  asignatura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flipH="1">
            <a:off x="4967163" y="1059514"/>
            <a:ext cx="2663825" cy="685397"/>
          </a:xfrm>
          <a:prstGeom prst="flowChartAlternateProcess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s-ES" sz="2800" dirty="0">
                <a:solidFill>
                  <a:schemeClr val="bg1"/>
                </a:solidFill>
                <a:latin typeface="Arial" charset="0"/>
              </a:rPr>
              <a:t>Desarrollo</a:t>
            </a:r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auto">
          <a:xfrm rot="5400000">
            <a:off x="7343614" y="2762299"/>
            <a:ext cx="792237" cy="719138"/>
          </a:xfrm>
          <a:custGeom>
            <a:avLst/>
            <a:gdLst>
              <a:gd name="T0" fmla="*/ 364485629 w 21600"/>
              <a:gd name="T1" fmla="*/ 0 h 21600"/>
              <a:gd name="T2" fmla="*/ 364485629 w 21600"/>
              <a:gd name="T3" fmla="*/ 448680290 h 21600"/>
              <a:gd name="T4" fmla="*/ 78000491 w 21600"/>
              <a:gd name="T5" fmla="*/ 797129826 h 21600"/>
              <a:gd name="T6" fmla="*/ 520487246 w 21600"/>
              <a:gd name="T7" fmla="*/ 22434067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22536" name="AutoShape 10"/>
          <p:cNvSpPr>
            <a:spLocks noChangeArrowheads="1"/>
          </p:cNvSpPr>
          <p:nvPr/>
        </p:nvSpPr>
        <p:spPr bwMode="auto">
          <a:xfrm rot="5400000">
            <a:off x="3492351" y="3946057"/>
            <a:ext cx="358825" cy="647700"/>
          </a:xfrm>
          <a:prstGeom prst="downArrow">
            <a:avLst>
              <a:gd name="adj1" fmla="val 50000"/>
              <a:gd name="adj2" fmla="val 5730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sz="1600">
              <a:solidFill>
                <a:schemeClr val="bg1"/>
              </a:solidFill>
            </a:endParaRPr>
          </a:p>
        </p:txBody>
      </p:sp>
      <p:sp>
        <p:nvSpPr>
          <p:cNvPr id="22537" name="AutoShape 11"/>
          <p:cNvSpPr>
            <a:spLocks noChangeArrowheads="1"/>
          </p:cNvSpPr>
          <p:nvPr/>
        </p:nvSpPr>
        <p:spPr bwMode="auto">
          <a:xfrm>
            <a:off x="395163" y="3358733"/>
            <a:ext cx="2808288" cy="18283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2700000" scaled="1"/>
          </a:gradFill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s-ES" sz="1600" b="1">
                <a:solidFill>
                  <a:schemeClr val="bg1"/>
                </a:solidFill>
              </a:rPr>
              <a:t>Programa de estudio</a:t>
            </a:r>
            <a:r>
              <a:rPr lang="es-ES" sz="1600">
                <a:solidFill>
                  <a:schemeClr val="bg1"/>
                </a:solidFill>
              </a:rPr>
              <a:t>, </a:t>
            </a:r>
          </a:p>
          <a:p>
            <a:pPr algn="ctr">
              <a:spcBef>
                <a:spcPct val="20000"/>
              </a:spcBef>
            </a:pPr>
            <a:r>
              <a:rPr lang="es-ES" sz="1600">
                <a:solidFill>
                  <a:schemeClr val="bg1"/>
                </a:solidFill>
              </a:rPr>
              <a:t>Se definen los contenidos</a:t>
            </a:r>
          </a:p>
          <a:p>
            <a:pPr algn="ctr">
              <a:spcBef>
                <a:spcPct val="20000"/>
              </a:spcBef>
            </a:pPr>
            <a:r>
              <a:rPr lang="es-ES" sz="1600">
                <a:solidFill>
                  <a:schemeClr val="bg1"/>
                </a:solidFill>
              </a:rPr>
              <a:t>se desagregan los elementos de la </a:t>
            </a:r>
          </a:p>
          <a:p>
            <a:pPr algn="ctr">
              <a:spcBef>
                <a:spcPct val="20000"/>
              </a:spcBef>
            </a:pPr>
            <a:r>
              <a:rPr lang="es-ES" sz="1600">
                <a:solidFill>
                  <a:schemeClr val="bg1"/>
                </a:solidFill>
              </a:rPr>
              <a:t>competencia </a:t>
            </a:r>
          </a:p>
          <a:p>
            <a:pPr algn="ctr">
              <a:spcBef>
                <a:spcPct val="20000"/>
              </a:spcBef>
            </a:pPr>
            <a:r>
              <a:rPr lang="es-ES" sz="1600">
                <a:solidFill>
                  <a:schemeClr val="bg1"/>
                </a:solidFill>
              </a:rPr>
              <a:t>(Genéricas  o trasversales </a:t>
            </a:r>
          </a:p>
          <a:p>
            <a:pPr algn="ctr">
              <a:spcBef>
                <a:spcPct val="20000"/>
              </a:spcBef>
            </a:pPr>
            <a:r>
              <a:rPr lang="es-ES" sz="1600">
                <a:solidFill>
                  <a:schemeClr val="bg1"/>
                </a:solidFill>
              </a:rPr>
              <a:t>y específicas o técnicas)</a:t>
            </a:r>
            <a:endParaRPr lang="es-PE" sz="1600">
              <a:solidFill>
                <a:schemeClr val="bg1"/>
              </a:solidFill>
            </a:endParaRPr>
          </a:p>
        </p:txBody>
      </p:sp>
      <p:sp>
        <p:nvSpPr>
          <p:cNvPr id="22538" name="AutoShape 12"/>
          <p:cNvSpPr>
            <a:spLocks noChangeArrowheads="1"/>
          </p:cNvSpPr>
          <p:nvPr/>
        </p:nvSpPr>
        <p:spPr bwMode="auto">
          <a:xfrm>
            <a:off x="1690564" y="5608448"/>
            <a:ext cx="360363" cy="28625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sz="1600">
              <a:solidFill>
                <a:schemeClr val="bg1"/>
              </a:solidFill>
            </a:endParaRPr>
          </a:p>
        </p:txBody>
      </p:sp>
      <p:sp>
        <p:nvSpPr>
          <p:cNvPr id="22540" name="AutoShape 15"/>
          <p:cNvSpPr>
            <a:spLocks noChangeArrowheads="1"/>
          </p:cNvSpPr>
          <p:nvPr/>
        </p:nvSpPr>
        <p:spPr bwMode="auto">
          <a:xfrm flipV="1">
            <a:off x="2530352" y="2292335"/>
            <a:ext cx="623887" cy="913191"/>
          </a:xfrm>
          <a:custGeom>
            <a:avLst/>
            <a:gdLst>
              <a:gd name="T0" fmla="*/ 364485629 w 21600"/>
              <a:gd name="T1" fmla="*/ 0 h 21600"/>
              <a:gd name="T2" fmla="*/ 364485629 w 21600"/>
              <a:gd name="T3" fmla="*/ 448680290 h 21600"/>
              <a:gd name="T4" fmla="*/ 78000491 w 21600"/>
              <a:gd name="T5" fmla="*/ 797129826 h 21600"/>
              <a:gd name="T6" fmla="*/ 520487246 w 21600"/>
              <a:gd name="T7" fmla="*/ 22434067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5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908720"/>
            <a:ext cx="6406480" cy="803176"/>
          </a:xfrm>
          <a:solidFill>
            <a:schemeClr val="accent2"/>
          </a:solidFill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ASPECTOS ORGANIZATIVOS (I)</a:t>
            </a:r>
          </a:p>
        </p:txBody>
      </p:sp>
      <p:sp>
        <p:nvSpPr>
          <p:cNvPr id="15001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560" y="2204864"/>
            <a:ext cx="7772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Grupos reducidos de estudiantes por profesor (no superiores a 40/60).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Hacerlo progresivamente.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Adaptación de aulas y espacios.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Creación de espacios para el aprendizaje individual y grupal.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Biblioteca como centro de estudio e investigación.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2900" y="1981200"/>
            <a:ext cx="82375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Dotación de una plataforma tecnológica / pedagógica para,</a:t>
            </a:r>
          </a:p>
          <a:p>
            <a:pPr marL="342900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Reforzar y favorecer el aprendizaje “</a:t>
            </a:r>
            <a:r>
              <a:rPr lang="es-ES" sz="2400" dirty="0" err="1" smtClean="0">
                <a:solidFill>
                  <a:schemeClr val="tx1"/>
                </a:solidFill>
              </a:rPr>
              <a:t>on</a:t>
            </a:r>
            <a:r>
              <a:rPr lang="es-ES" sz="2400" dirty="0" smtClean="0">
                <a:solidFill>
                  <a:schemeClr val="tx1"/>
                </a:solidFill>
              </a:rPr>
              <a:t> line”.</a:t>
            </a:r>
          </a:p>
          <a:p>
            <a:pPr marL="342900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Incrementar el efecto de la tutoría.</a:t>
            </a:r>
          </a:p>
          <a:p>
            <a:pPr marL="342900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Facilitar la evaluación del profesor, la autoevaluación y la evaluación de pares.</a:t>
            </a:r>
          </a:p>
          <a:p>
            <a:pPr marL="342900" lvl="1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Crear foros de intercambio y debate, tablón de anuncios, chat, portafolios, etc.</a:t>
            </a:r>
          </a:p>
          <a:p>
            <a:endParaRPr lang="es-E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9632" y="908720"/>
            <a:ext cx="6406480" cy="803176"/>
          </a:xfrm>
          <a:prstGeom prst="rect">
            <a:avLst/>
          </a:prstGeom>
          <a:solidFill>
            <a:schemeClr val="accent2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z="3600" dirty="0" smtClean="0">
                <a:solidFill>
                  <a:schemeClr val="bg1"/>
                </a:solidFill>
              </a:rPr>
              <a:t>ASPECTOS ORGANIZATIVOS (II)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42900" y="1981200"/>
            <a:ext cx="8237538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Equipar las aulas y espacios para el aprendizaje de medios y recursos. 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Dotar de laboratorios y equipamientos actualizados</a:t>
            </a:r>
            <a:r>
              <a:rPr lang="es-ES" sz="2400" dirty="0"/>
              <a:t> </a:t>
            </a:r>
            <a:r>
              <a:rPr lang="es-ES" sz="2400" dirty="0" smtClean="0"/>
              <a:t>con el fin de realizar prácticas, investigación y creación de materiales.</a:t>
            </a:r>
            <a:endParaRPr lang="es-ES" sz="2400" dirty="0"/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Creación de la función de coordinación de la innovación docente a los diferentes niveles: </a:t>
            </a:r>
            <a:r>
              <a:rPr lang="es-ES" sz="2400" spc="30" dirty="0" smtClean="0">
                <a:solidFill>
                  <a:schemeClr val="tx1"/>
                </a:solidFill>
              </a:rPr>
              <a:t>Curso (horizontal), Carrera (vertical), Interdisciplinar</a:t>
            </a:r>
            <a:r>
              <a:rPr lang="es-ES" sz="2400" dirty="0" smtClean="0"/>
              <a:t>, </a:t>
            </a:r>
            <a:r>
              <a:rPr lang="es-ES" sz="2400" spc="30" dirty="0" smtClean="0">
                <a:solidFill>
                  <a:schemeClr val="tx1"/>
                </a:solidFill>
              </a:rPr>
              <a:t>Desarrollo de competencias, etc.</a:t>
            </a:r>
          </a:p>
          <a:p>
            <a:pPr lvl="1">
              <a:lnSpc>
                <a:spcPct val="90000"/>
              </a:lnSpc>
            </a:pPr>
            <a:endParaRPr lang="es-ES" sz="2400" b="1" spc="3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400" b="1" dirty="0" smtClean="0"/>
              <a:t>	</a:t>
            </a:r>
            <a:endParaRPr lang="es-ES" sz="2400" b="1" dirty="0"/>
          </a:p>
          <a:p>
            <a:pPr>
              <a:lnSpc>
                <a:spcPct val="150000"/>
              </a:lnSpc>
            </a:pP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9632" y="908720"/>
            <a:ext cx="6406480" cy="803176"/>
          </a:xfrm>
          <a:prstGeom prst="rect">
            <a:avLst/>
          </a:prstGeom>
          <a:solidFill>
            <a:schemeClr val="accent2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z="3600" dirty="0" smtClean="0">
                <a:solidFill>
                  <a:schemeClr val="bg1"/>
                </a:solidFill>
              </a:rPr>
              <a:t>ASPECTOS ORGANIZATIVOS (III)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916832"/>
            <a:ext cx="8424936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Informe Delors sobre los 4 </a:t>
            </a:r>
            <a:r>
              <a:rPr lang="es-CR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pilares</a:t>
            </a:r>
            <a:r>
              <a:rPr lang="ca-E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CR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la educación (aprender a conocer, hacer, ser y convivir).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Declaración de Bolonia (1999)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 err="1" smtClean="0"/>
              <a:t>Tuning</a:t>
            </a:r>
            <a:r>
              <a:rPr lang="es-ES" dirty="0" smtClean="0"/>
              <a:t> (2000)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Ponen énfasis en compatibilidad, comparabilidad y competitividad de la Educación Superior en Europa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Estrategia: establecimiento de competencias genéricas y específicas de cada disciplina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Proyecto </a:t>
            </a:r>
            <a:r>
              <a:rPr lang="es-ES" dirty="0" err="1" smtClean="0"/>
              <a:t>Tuning</a:t>
            </a:r>
            <a:r>
              <a:rPr lang="es-ES" dirty="0" smtClean="0"/>
              <a:t> América Latina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52728" cy="1368152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MX" sz="4400" dirty="0">
                <a:solidFill>
                  <a:schemeClr val="bg1"/>
                </a:solidFill>
              </a:rPr>
              <a:t>Vertientes que dan origen al enfoque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720" y="548680"/>
            <a:ext cx="4968552" cy="1189285"/>
          </a:xfrm>
          <a:solidFill>
            <a:schemeClr val="accent2"/>
          </a:solidFill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FALSEDADES DE ESTE MODELO</a:t>
            </a:r>
            <a:r>
              <a:rPr lang="es-ES_tradnl" sz="5400" dirty="0">
                <a:solidFill>
                  <a:schemeClr val="bg1"/>
                </a:solidFill>
              </a:rPr>
              <a:t> 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15564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3568" y="1916832"/>
            <a:ext cx="7543800" cy="47525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El profesor lo sabe todo.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El estudiante es como una “tabla rasa”, no sabe nada.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La información, la ciencia, la sabiduría, la aplicación proceden “exclusivamente” del profesor.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La presentación de la información corresponde con el proceso de aprendizaje del estudiante.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El registro memorístico del estudiante en un examen se corresponde con la calidad de su proceso de aprendizaje.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El contexto es independiente del proceso de aprendizaje.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424862" cy="43917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dirty="0" smtClean="0">
                <a:effectLst/>
              </a:rPr>
              <a:t>Internacionalización y contexto global.</a:t>
            </a: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dirty="0" smtClean="0">
                <a:effectLst/>
              </a:rPr>
              <a:t>Sociedad de la información: maximización y adquisición.</a:t>
            </a: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r>
              <a:rPr lang="es-MX" dirty="0" smtClean="0"/>
              <a:t>Instituciones educativas (IE) </a:t>
            </a:r>
            <a:r>
              <a:rPr lang="es-MX" sz="2000" dirty="0" smtClean="0">
                <a:effectLst/>
              </a:rPr>
              <a:t>como organizaciones </a:t>
            </a:r>
            <a:r>
              <a:rPr lang="es-MX" sz="2000" dirty="0">
                <a:effectLst/>
              </a:rPr>
              <a:t>que </a:t>
            </a:r>
            <a:r>
              <a:rPr lang="es-MX" sz="2000" dirty="0" smtClean="0">
                <a:effectLst/>
              </a:rPr>
              <a:t>aprenden.</a:t>
            </a: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dirty="0" smtClean="0">
                <a:effectLst/>
              </a:rPr>
              <a:t>Impacto de las IE en los contextos nacionales, globales, regionales.</a:t>
            </a: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dirty="0" smtClean="0">
                <a:effectLst/>
              </a:rPr>
              <a:t>Atención de las demandas sociales y de todo tipo.</a:t>
            </a: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endParaRPr lang="es-MX" sz="2000" dirty="0">
              <a:effectLst/>
            </a:endParaRPr>
          </a:p>
          <a:p>
            <a:pPr marL="609600" indent="-352425" algn="l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dirty="0" smtClean="0">
                <a:effectLst/>
              </a:rPr>
              <a:t>Calidad de la Educación - Acreditación</a:t>
            </a:r>
          </a:p>
          <a:p>
            <a:pPr algn="l">
              <a:lnSpc>
                <a:spcPct val="90000"/>
              </a:lnSpc>
            </a:pPr>
            <a:r>
              <a:rPr lang="es-MX" dirty="0"/>
              <a:t>	</a:t>
            </a:r>
            <a:r>
              <a:rPr lang="es-MX" dirty="0" smtClean="0"/>
              <a:t>		</a:t>
            </a:r>
            <a:r>
              <a:rPr lang="es-MX" sz="2000" dirty="0" smtClean="0">
                <a:effectLst/>
              </a:rPr>
              <a:t>				</a:t>
            </a:r>
            <a:r>
              <a:rPr lang="es-MX" dirty="0" err="1" smtClean="0"/>
              <a:t>Stegmann</a:t>
            </a:r>
            <a:r>
              <a:rPr lang="es-MX" dirty="0" smtClean="0"/>
              <a:t>, 2005</a:t>
            </a:r>
            <a:endParaRPr lang="es-ES" dirty="0"/>
          </a:p>
          <a:p>
            <a:pPr algn="l">
              <a:lnSpc>
                <a:spcPct val="90000"/>
              </a:lnSpc>
            </a:pPr>
            <a:endParaRPr lang="es-MX" sz="2000" dirty="0">
              <a:effectLst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59632" y="548680"/>
            <a:ext cx="6552728" cy="1368152"/>
          </a:xfrm>
          <a:prstGeom prst="rect">
            <a:avLst/>
          </a:prstGeom>
          <a:solidFill>
            <a:schemeClr val="accent2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97500" lnSpcReduction="100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MX" sz="4400" dirty="0" smtClean="0">
                <a:solidFill>
                  <a:schemeClr val="bg1"/>
                </a:solidFill>
              </a:rPr>
              <a:t>Vertientes que dan origen al enfoque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24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Enfoque basado en </a:t>
            </a:r>
            <a:br>
              <a:rPr lang="es-MX" sz="4000" dirty="0" smtClean="0">
                <a:solidFill>
                  <a:schemeClr val="bg1"/>
                </a:solidFill>
                <a:latin typeface="+mn-lt"/>
              </a:rPr>
            </a:b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Competencias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90872" y="2204864"/>
            <a:ext cx="8229600" cy="3586403"/>
          </a:xfrm>
        </p:spPr>
        <p:txBody>
          <a:bodyPr>
            <a:noAutofit/>
          </a:bodyPr>
          <a:lstStyle/>
          <a:p>
            <a:r>
              <a:rPr lang="es-MX" sz="3200" dirty="0" smtClean="0"/>
              <a:t>“Supone un </a:t>
            </a:r>
            <a:r>
              <a:rPr lang="es-MX" sz="3200" b="1" dirty="0" smtClean="0"/>
              <a:t>progreso</a:t>
            </a:r>
            <a:r>
              <a:rPr lang="es-MX" sz="3200" dirty="0" smtClean="0"/>
              <a:t> respecto a enfoques y planteamientos precedentes, pero sigue prestando, como no puede ser de otra manera, limitaciones importantes, al tiempo que compartan riesgos y peligros en su puesta en práctica a los que conviene prestar especial atención” (</a:t>
            </a:r>
            <a:r>
              <a:rPr lang="es-MX" sz="3200" dirty="0" err="1" smtClean="0"/>
              <a:t>Coll</a:t>
            </a:r>
            <a:r>
              <a:rPr lang="es-MX" sz="3200" dirty="0" smtClean="0"/>
              <a:t>, 2007).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4651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24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Enfoque basado en </a:t>
            </a:r>
            <a:br>
              <a:rPr lang="es-MX" sz="4000" dirty="0" smtClean="0">
                <a:solidFill>
                  <a:schemeClr val="bg1"/>
                </a:solidFill>
                <a:latin typeface="+mn-lt"/>
              </a:rPr>
            </a:b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Competencias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90872" y="2204864"/>
            <a:ext cx="8229600" cy="4104456"/>
          </a:xfrm>
        </p:spPr>
        <p:txBody>
          <a:bodyPr>
            <a:noAutofit/>
          </a:bodyPr>
          <a:lstStyle/>
          <a:p>
            <a:r>
              <a:rPr lang="es-MX" sz="3200" dirty="0" smtClean="0"/>
              <a:t>La competencia es:</a:t>
            </a:r>
          </a:p>
          <a:p>
            <a:r>
              <a:rPr lang="es-MX" sz="3200" dirty="0" smtClean="0"/>
              <a:t> “Una combinación dinámica de atributos, en relación con conocimientos, habilidades, actitudes y responsabilidades, que describen los resultados del aprendizaje de un programa educativo o lo que los alumnos son capaces de demostrar al final de un proceso educativo” (Proyecto </a:t>
            </a:r>
            <a:r>
              <a:rPr lang="es-MX" sz="3200" dirty="0" err="1" smtClean="0"/>
              <a:t>Tunning</a:t>
            </a:r>
            <a:r>
              <a:rPr lang="es-MX" sz="3200" dirty="0" smtClean="0"/>
              <a:t>, 2001).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9534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7724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Enfoque basado en </a:t>
            </a:r>
            <a:br>
              <a:rPr lang="es-MX" sz="4000" dirty="0" smtClean="0">
                <a:solidFill>
                  <a:schemeClr val="bg1"/>
                </a:solidFill>
                <a:latin typeface="+mn-lt"/>
              </a:rPr>
            </a:b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Competencias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90872" y="2204864"/>
            <a:ext cx="8229600" cy="4392488"/>
          </a:xfrm>
        </p:spPr>
        <p:txBody>
          <a:bodyPr>
            <a:noAutofit/>
          </a:bodyPr>
          <a:lstStyle/>
          <a:p>
            <a:r>
              <a:rPr lang="es-ES" sz="3200" dirty="0" smtClean="0"/>
              <a:t>“Es la identificación, selección, categorización y organización de los aprendizajes…, es decir, las decisiones relativas a lo que debe esforzarse en aprender el alumno y, por tanto, a lo que debe intentar enseñar el profesorado en los centros educativos”</a:t>
            </a:r>
          </a:p>
          <a:p>
            <a:r>
              <a:rPr lang="es-ES" sz="3200" dirty="0" smtClean="0"/>
              <a:t>(</a:t>
            </a:r>
            <a:r>
              <a:rPr lang="es-ES" sz="3200" dirty="0" err="1" smtClean="0"/>
              <a:t>Coll</a:t>
            </a:r>
            <a:r>
              <a:rPr lang="es-ES" sz="3200" dirty="0" smtClean="0"/>
              <a:t>, 2007)</a:t>
            </a:r>
            <a:endParaRPr lang="es-ES" sz="3200" dirty="0"/>
          </a:p>
          <a:p>
            <a:endParaRPr lang="es-ES" sz="3200" dirty="0"/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3979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Enfoque basado en </a:t>
            </a:r>
            <a:br>
              <a:rPr lang="es-MX" sz="4000" dirty="0" smtClean="0">
                <a:solidFill>
                  <a:schemeClr val="bg1"/>
                </a:solidFill>
                <a:latin typeface="+mn-lt"/>
              </a:rPr>
            </a:br>
            <a:r>
              <a:rPr lang="es-MX" sz="4000" dirty="0" smtClean="0">
                <a:solidFill>
                  <a:schemeClr val="bg1"/>
                </a:solidFill>
                <a:latin typeface="+mn-lt"/>
              </a:rPr>
              <a:t>Competencias</a:t>
            </a:r>
            <a:endParaRPr lang="es-E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085584" cy="5013176"/>
          </a:xfrm>
        </p:spPr>
        <p:txBody>
          <a:bodyPr>
            <a:noAutofit/>
          </a:bodyPr>
          <a:lstStyle/>
          <a:p>
            <a:r>
              <a:rPr lang="es-ES" sz="2800" dirty="0" smtClean="0"/>
              <a:t>“</a:t>
            </a:r>
            <a:r>
              <a:rPr lang="es-ES" sz="2800" dirty="0"/>
              <a:t>Es la capacidad efectiva para llevar a cabo exitosamente una actividad laboral plenamente identificada</a:t>
            </a:r>
            <a:r>
              <a:rPr lang="es-ES" sz="2800" dirty="0" smtClean="0"/>
              <a:t>” </a:t>
            </a:r>
          </a:p>
          <a:p>
            <a:r>
              <a:rPr lang="es-ES" sz="2800" dirty="0" smtClean="0"/>
              <a:t>“</a:t>
            </a:r>
            <a:r>
              <a:rPr lang="es-ES" sz="2800" dirty="0"/>
              <a:t>Las competencias son el conjunto de conocimientos, procedimientos y actitudes combinados, coordinados e integrados en la acción adquiridos a través de la experiencia (formativa y no formativa) que permite al individuo resolver problemas específicos de forma autónoma y flexible en contextos singulares</a:t>
            </a:r>
            <a:r>
              <a:rPr lang="es-ES" sz="2800" dirty="0" smtClean="0"/>
              <a:t>”</a:t>
            </a:r>
          </a:p>
          <a:p>
            <a:r>
              <a:rPr lang="es-ES" sz="2800" dirty="0" smtClean="0"/>
              <a:t>(OIT, 2000)</a:t>
            </a:r>
            <a:endParaRPr lang="es-ES" sz="2800" dirty="0"/>
          </a:p>
          <a:p>
            <a:endParaRPr lang="es-E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523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765</TotalTime>
  <Words>2436</Words>
  <Application>Microsoft Office PowerPoint</Application>
  <PresentationFormat>Presentación en pantalla (4:3)</PresentationFormat>
  <Paragraphs>317</Paragraphs>
  <Slides>40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BlackTie</vt:lpstr>
      <vt:lpstr>Las Competencias no son la solución pero si una muy buena opción  </vt:lpstr>
      <vt:lpstr>Contenido</vt:lpstr>
      <vt:lpstr>Preguntas generadoras </vt:lpstr>
      <vt:lpstr>Vertientes que dan origen al enfoque</vt:lpstr>
      <vt:lpstr>Presentación de PowerPoint</vt:lpstr>
      <vt:lpstr>Enfoque basado en  Competencias</vt:lpstr>
      <vt:lpstr>Enfoque basado en  Competencias</vt:lpstr>
      <vt:lpstr>Enfoque basado en  Competencias</vt:lpstr>
      <vt:lpstr>Enfoque basado en  Competencias</vt:lpstr>
      <vt:lpstr>Enfoque basado en  Competencias</vt:lpstr>
      <vt:lpstr>Sintesis</vt:lpstr>
      <vt:lpstr>“Tómese como punto de partida lo que el alumno ya sabe y enséñese en consecuencia” David Ausubel, 1918-2008</vt:lpstr>
      <vt:lpstr>Presentación de PowerPoint</vt:lpstr>
      <vt:lpstr>Presentación de PowerPoint</vt:lpstr>
      <vt:lpstr>Tipos de Competencias</vt:lpstr>
      <vt:lpstr>La pregunta clave:  ¿Realmente el enfoque por competencias es un instrumento útil que permite aportar un nuevo sentido a la educación y al aprendizaje?</vt:lpstr>
      <vt:lpstr>Para enseñar competencias se requiere…</vt:lpstr>
      <vt:lpstr>Para enseñar competencias se requiere…</vt:lpstr>
      <vt:lpstr>Ambientes de Aprendizaje</vt:lpstr>
      <vt:lpstr>Ambientes de Aprendizaje</vt:lpstr>
      <vt:lpstr>Ambientes de Aprendizaje</vt:lpstr>
      <vt:lpstr>Interacción de los factores</vt:lpstr>
      <vt:lpstr>LA PERSONA COMPETENTE </vt:lpstr>
      <vt:lpstr>El nuevo énfasis de la Educación</vt:lpstr>
      <vt:lpstr>Los retos … Con los actores</vt:lpstr>
      <vt:lpstr>Los retos … Con los actores</vt:lpstr>
      <vt:lpstr>Presentación de PowerPoint</vt:lpstr>
      <vt:lpstr>Los retos … Con los actores</vt:lpstr>
      <vt:lpstr>Presentación de PowerPoint</vt:lpstr>
      <vt:lpstr>Los Retos en la evaluación</vt:lpstr>
      <vt:lpstr>Presentación de PowerPoint</vt:lpstr>
      <vt:lpstr>¿Cómo podemos valorar el trabajo del estudiante? </vt:lpstr>
      <vt:lpstr>Presentación de PowerPoint</vt:lpstr>
      <vt:lpstr>ESTABLECIMIENTO DE UN PLAN ESTRATÉGICO ADECUADO A LA INNOVACIÓN</vt:lpstr>
      <vt:lpstr>Presentación de PowerPoint</vt:lpstr>
      <vt:lpstr>Presentación de PowerPoint</vt:lpstr>
      <vt:lpstr>ASPECTOS ORGANIZATIVOS (I)</vt:lpstr>
      <vt:lpstr>Presentación de PowerPoint</vt:lpstr>
      <vt:lpstr>Presentación de PowerPoint</vt:lpstr>
      <vt:lpstr>FALSEDADES DE ESTE MODELO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</dc:title>
  <dc:creator>Vivi</dc:creator>
  <cp:lastModifiedBy>Vivi</cp:lastModifiedBy>
  <cp:revision>49</cp:revision>
  <cp:lastPrinted>2012-10-22T17:55:43Z</cp:lastPrinted>
  <dcterms:created xsi:type="dcterms:W3CDTF">2012-10-21T03:49:05Z</dcterms:created>
  <dcterms:modified xsi:type="dcterms:W3CDTF">2012-10-23T22:54:12Z</dcterms:modified>
</cp:coreProperties>
</file>